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19" r:id="rId3"/>
    <p:sldId id="414" r:id="rId5"/>
    <p:sldId id="423" r:id="rId6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8" userDrawn="1">
          <p15:clr>
            <a:srgbClr val="A4A3A4"/>
          </p15:clr>
        </p15:guide>
        <p15:guide id="2" pos="522" userDrawn="1">
          <p15:clr>
            <a:srgbClr val="A4A3A4"/>
          </p15:clr>
        </p15:guide>
        <p15:guide id="3" pos="7176" userDrawn="1">
          <p15:clr>
            <a:srgbClr val="A4A3A4"/>
          </p15:clr>
        </p15:guide>
        <p15:guide id="4" orient="horz" pos="637" userDrawn="1">
          <p15:clr>
            <a:srgbClr val="A4A3A4"/>
          </p15:clr>
        </p15:guide>
        <p15:guide id="5" orient="horz" pos="4155" userDrawn="1">
          <p15:clr>
            <a:srgbClr val="A4A3A4"/>
          </p15:clr>
        </p15:guide>
        <p15:guide id="6" pos="2853" userDrawn="1">
          <p15:clr>
            <a:srgbClr val="A4A3A4"/>
          </p15:clr>
        </p15:guide>
        <p15:guide id="7" pos="51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E552E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408"/>
        <p:guide pos="522"/>
        <p:guide pos="7176"/>
        <p:guide orient="horz" pos="637"/>
        <p:guide orient="horz" pos="4155"/>
        <p:guide pos="2853"/>
        <p:guide pos="517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23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7" Type="http://schemas.openxmlformats.org/officeDocument/2006/relationships/image" Target="../media/image2.png"/><Relationship Id="rId6" Type="http://schemas.openxmlformats.org/officeDocument/2006/relationships/image" Target="../media/image1.pn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tags" Target="../tags/tag12.xml"/><Relationship Id="rId8" Type="http://schemas.openxmlformats.org/officeDocument/2006/relationships/tags" Target="../tags/tag11.xml"/><Relationship Id="rId7" Type="http://schemas.openxmlformats.org/officeDocument/2006/relationships/tags" Target="../tags/tag10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9265" y="1012190"/>
            <a:ext cx="11236325" cy="6350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69125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sz="8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9005870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3236595" y="615950"/>
            <a:ext cx="8954770" cy="0"/>
          </a:xfrm>
          <a:prstGeom prst="line">
            <a:avLst/>
          </a:prstGeom>
          <a:ln w="38100" cmpd="sng">
            <a:solidFill>
              <a:srgbClr val="FE552E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 descr="试俱LOGO+R"/>
          <p:cNvPicPr>
            <a:picLocks noChangeAspect="1"/>
          </p:cNvPicPr>
          <p:nvPr userDrawn="1"/>
        </p:nvPicPr>
        <p:blipFill>
          <a:blip r:embed="rId6"/>
          <a:srcRect t="20313" b="21979"/>
          <a:stretch>
            <a:fillRect/>
          </a:stretch>
        </p:blipFill>
        <p:spPr>
          <a:xfrm>
            <a:off x="326390" y="214630"/>
            <a:ext cx="2907030" cy="530225"/>
          </a:xfrm>
          <a:prstGeom prst="rect">
            <a:avLst/>
          </a:prstGeom>
        </p:spPr>
      </p:pic>
      <p:pic>
        <p:nvPicPr>
          <p:cNvPr id="3" name="图片 2" descr="a7a756c211b02af0ecd73b7417b0f30"/>
          <p:cNvPicPr>
            <a:picLocks noChangeAspect="1"/>
          </p:cNvPicPr>
          <p:nvPr userDrawn="1"/>
        </p:nvPicPr>
        <p:blipFill>
          <a:blip r:embed="rId7"/>
          <a:srcRect l="2113" t="16688" r="7104" b="14987"/>
          <a:stretch>
            <a:fillRect/>
          </a:stretch>
        </p:blipFill>
        <p:spPr>
          <a:xfrm>
            <a:off x="381000" y="160655"/>
            <a:ext cx="2757170" cy="6565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tags" Target="../tags/tag17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8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19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22.xml"/><Relationship Id="rId8" Type="http://schemas.openxmlformats.org/officeDocument/2006/relationships/image" Target="../media/image11.jpeg"/><Relationship Id="rId7" Type="http://schemas.openxmlformats.org/officeDocument/2006/relationships/image" Target="../media/image10.jpeg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tags" Target="../tags/tag21.xml"/><Relationship Id="rId3" Type="http://schemas.openxmlformats.org/officeDocument/2006/relationships/image" Target="../media/image7.jpeg"/><Relationship Id="rId2" Type="http://schemas.openxmlformats.org/officeDocument/2006/relationships/tags" Target="../tags/tag20.xml"/><Relationship Id="rId10" Type="http://schemas.openxmlformats.org/officeDocument/2006/relationships/slideLayout" Target="../slideLayouts/slideLayout1.xml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3" name="图片 2" descr="p9024420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414020" y="1025525"/>
            <a:ext cx="11291570" cy="583247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>
                <a:solidFill>
                  <a:schemeClr val="bg1"/>
                </a:solidFill>
              </a:rPr>
              <a:t>苏州华谊</a:t>
            </a:r>
            <a:r>
              <a:rPr lang="en-US" altLang="zh-CN">
                <a:solidFill>
                  <a:schemeClr val="bg1"/>
                </a:solidFill>
              </a:rPr>
              <a:t> </a:t>
            </a:r>
            <a:r>
              <a:rPr>
                <a:solidFill>
                  <a:schemeClr val="bg1"/>
                </a:solidFill>
              </a:rPr>
              <a:t>试驾场地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 rot="10800000">
            <a:off x="417830" y="5372735"/>
            <a:ext cx="11284585" cy="1468755"/>
          </a:xfrm>
          <a:prstGeom prst="rect">
            <a:avLst/>
          </a:prstGeom>
          <a:gradFill>
            <a:gsLst>
              <a:gs pos="0">
                <a:schemeClr val="tx1">
                  <a:alpha val="43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414020" y="6026150"/>
            <a:ext cx="11285855" cy="3683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sz="1200">
                <a:solidFill>
                  <a:schemeClr val="bg1"/>
                </a:solidFill>
                <a:sym typeface="+mn-ea"/>
              </a:rPr>
              <a:t>苏州华谊</a:t>
            </a:r>
            <a:r>
              <a:rPr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试驾</a:t>
            </a:r>
            <a:r>
              <a:rPr lang="zh-CN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场地</a:t>
            </a:r>
            <a:r>
              <a:rPr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坐落于风光旖旎的苏州阳澄湖半岛国家旅游度假区，基地硬件设置、交通便利性、周边环境在苏州都首屈一指</a:t>
            </a:r>
            <a:r>
              <a:rPr lang="zh-CN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，配套设施完善。</a:t>
            </a:r>
            <a:endParaRPr lang="en-US" altLang="zh-CN" sz="1200" b="1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6" name="图片 5" descr="p9024420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16900" y="1012825"/>
            <a:ext cx="3161665" cy="2372360"/>
          </a:xfrm>
          <a:prstGeom prst="rect">
            <a:avLst/>
          </a:prstGeom>
        </p:spPr>
      </p:pic>
      <p:pic>
        <p:nvPicPr>
          <p:cNvPr id="4" name="图片 3" descr="苏州华谊电影小镇-0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" y="1012825"/>
            <a:ext cx="7336790" cy="518858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8216900" y="3789680"/>
            <a:ext cx="346011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200000"/>
              </a:lnSpc>
            </a:pPr>
            <a:r>
              <a:rPr lang="zh-CN" altLang="en-US" sz="1200" b="1">
                <a:latin typeface="+mj-ea"/>
                <a:ea typeface="+mj-ea"/>
                <a:cs typeface="+mj-ea"/>
                <a:sym typeface="+mn-ea"/>
              </a:rPr>
              <a:t>场地费用</a:t>
            </a:r>
            <a:r>
              <a:rPr lang="zh-CN" altLang="en-US" sz="1200" b="1">
                <a:solidFill>
                  <a:srgbClr val="595959"/>
                </a:solidFill>
                <a:latin typeface="+mj-ea"/>
                <a:ea typeface="+mj-ea"/>
                <a:cs typeface="+mj-ea"/>
                <a:sym typeface="+mn-ea"/>
              </a:rPr>
              <a:t>：</a:t>
            </a:r>
            <a:r>
              <a:rPr lang="en-US" altLang="zh-CN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3</a:t>
            </a:r>
            <a:r>
              <a:rPr lang="zh-CN" altLang="en-US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万</a:t>
            </a:r>
            <a:r>
              <a:rPr lang="en-US" altLang="zh-CN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天</a:t>
            </a:r>
            <a:endParaRPr lang="zh-CN" altLang="en-US" sz="1200" b="1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+mj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  <a:sym typeface="+mn-ea"/>
              </a:rPr>
              <a:t>场地面积：</a:t>
            </a:r>
            <a:r>
              <a:rPr lang="zh-CN" sz="1200">
                <a:latin typeface="+mn-ea"/>
                <a:cs typeface="+mn-ea"/>
                <a:sym typeface="+mn-ea"/>
              </a:rPr>
              <a:t>长</a:t>
            </a:r>
            <a:r>
              <a:rPr lang="en-US" altLang="zh-CN" sz="1200">
                <a:latin typeface="+mn-ea"/>
                <a:cs typeface="+mn-ea"/>
                <a:sym typeface="+mn-ea"/>
              </a:rPr>
              <a:t>120m </a:t>
            </a:r>
            <a:r>
              <a:rPr lang="zh-CN" altLang="en-US" sz="1200">
                <a:latin typeface="+mn-ea"/>
                <a:cs typeface="+mn-ea"/>
                <a:sym typeface="+mn-ea"/>
              </a:rPr>
              <a:t>宽</a:t>
            </a:r>
            <a:r>
              <a:rPr lang="en-US" altLang="zh-CN" sz="1200">
                <a:latin typeface="+mn-ea"/>
                <a:cs typeface="+mn-ea"/>
                <a:sym typeface="+mn-ea"/>
              </a:rPr>
              <a:t>92m </a:t>
            </a:r>
            <a:r>
              <a:rPr lang="zh-CN" altLang="en-US" sz="1200">
                <a:latin typeface="+mn-ea"/>
                <a:cs typeface="+mn-ea"/>
                <a:sym typeface="+mn-ea"/>
              </a:rPr>
              <a:t>总</a:t>
            </a:r>
            <a:r>
              <a:rPr lang="zh-CN" sz="1200">
                <a:latin typeface="+mn-ea"/>
                <a:cs typeface="+mn-ea"/>
                <a:sym typeface="+mn-ea"/>
              </a:rPr>
              <a:t>面积：</a:t>
            </a:r>
            <a:r>
              <a:rPr lang="en-US" altLang="zh-CN" sz="1200">
                <a:latin typeface="+mn-ea"/>
                <a:cs typeface="+mn-ea"/>
                <a:sym typeface="+mn-ea"/>
              </a:rPr>
              <a:t>1100</a:t>
            </a:r>
            <a:r>
              <a:rPr lang="zh-CN" sz="1200">
                <a:latin typeface="+mn-ea"/>
                <a:cs typeface="+mn-ea"/>
                <a:sym typeface="+mn-ea"/>
              </a:rPr>
              <a:t>0㎡</a:t>
            </a:r>
            <a:r>
              <a:rPr lang="en-US" altLang="zh-CN" sz="1200">
                <a:latin typeface="+mn-ea"/>
                <a:cs typeface="+mn-ea"/>
                <a:sym typeface="+mn-ea"/>
              </a:rPr>
              <a:t> </a:t>
            </a:r>
            <a:r>
              <a:rPr lang="zh-CN" altLang="en-US" sz="1200">
                <a:latin typeface="+mn-ea"/>
                <a:cs typeface="+mn-ea"/>
                <a:sym typeface="+mn-ea"/>
              </a:rPr>
              <a:t>柏油地面</a:t>
            </a:r>
            <a:r>
              <a:rPr lang="en-US" altLang="zh-CN" sz="1200">
                <a:latin typeface="+mn-ea"/>
                <a:cs typeface="+mn-ea"/>
                <a:sym typeface="+mn-ea"/>
              </a:rPr>
              <a:t> </a:t>
            </a:r>
            <a:r>
              <a:rPr lang="zh-CN" altLang="en-US" sz="1200">
                <a:latin typeface="+mn-ea"/>
                <a:cs typeface="+mn-ea"/>
                <a:sym typeface="+mn-ea"/>
              </a:rPr>
              <a:t>全封闭</a:t>
            </a:r>
            <a:endParaRPr lang="zh-CN" altLang="en-US" sz="1200" b="1">
              <a:solidFill>
                <a:schemeClr val="tx1"/>
              </a:solidFill>
              <a:latin typeface="+mn-ea"/>
              <a:cs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  <a:sym typeface="+mn-ea"/>
              </a:rPr>
              <a:t>供电供水：</a:t>
            </a:r>
            <a:r>
              <a:rPr lang="en-US" altLang="zh-CN" sz="1200">
                <a:latin typeface="+mn-ea"/>
                <a:cs typeface="+mn-ea"/>
                <a:sym typeface="+mn-ea"/>
              </a:rPr>
              <a:t>380v/10kw</a:t>
            </a:r>
            <a:endParaRPr sz="1200">
              <a:solidFill>
                <a:schemeClr val="tx1"/>
              </a:solidFill>
              <a:latin typeface="+mn-ea"/>
              <a:cs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  <a:sym typeface="+mn-ea"/>
              </a:rPr>
              <a:t>配套设施：</a:t>
            </a:r>
            <a:r>
              <a:rPr lang="zh-CN" altLang="en-US" sz="1200">
                <a:latin typeface="+mn-ea"/>
                <a:cs typeface="+mn-ea"/>
                <a:sym typeface="+mn-ea"/>
              </a:rPr>
              <a:t>停车位</a:t>
            </a:r>
            <a:endParaRPr lang="zh-CN" altLang="en-US" sz="1200">
              <a:solidFill>
                <a:schemeClr val="tx1"/>
              </a:solidFill>
              <a:latin typeface="+mn-ea"/>
              <a:cs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 descr="日产e生奇骏 为爱发电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8029575" y="1147445"/>
            <a:ext cx="3724275" cy="2306320"/>
          </a:xfrm>
          <a:prstGeom prst="rect">
            <a:avLst/>
          </a:prstGeom>
        </p:spPr>
      </p:pic>
      <p:pic>
        <p:nvPicPr>
          <p:cNvPr id="6" name="图片 5" descr="MISSION 驭电行动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rcRect/>
          <a:stretch>
            <a:fillRect/>
          </a:stretch>
        </p:blipFill>
        <p:spPr>
          <a:xfrm>
            <a:off x="4254500" y="1156970"/>
            <a:ext cx="3657600" cy="2278380"/>
          </a:xfrm>
          <a:prstGeom prst="rect">
            <a:avLst/>
          </a:prstGeom>
        </p:spPr>
      </p:pic>
      <p:pic>
        <p:nvPicPr>
          <p:cNvPr id="2" name="图片 1" descr="MISSION 驭电行动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rcRect/>
          <a:stretch>
            <a:fillRect/>
          </a:stretch>
        </p:blipFill>
        <p:spPr>
          <a:xfrm>
            <a:off x="407670" y="1166495"/>
            <a:ext cx="3783965" cy="2286635"/>
          </a:xfrm>
          <a:prstGeom prst="rect">
            <a:avLst/>
          </a:prstGeom>
        </p:spPr>
      </p:pic>
      <p:pic>
        <p:nvPicPr>
          <p:cNvPr id="16" name="图片 15" descr="高合全国城市试驾会 (2)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417195" y="3823970"/>
            <a:ext cx="3762375" cy="2182495"/>
          </a:xfrm>
          <a:prstGeom prst="rect">
            <a:avLst/>
          </a:prstGeom>
        </p:spPr>
      </p:pic>
      <p:pic>
        <p:nvPicPr>
          <p:cNvPr id="17" name="图片 16" descr="高合全国城市试驾会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4254500" y="3842385"/>
            <a:ext cx="3617595" cy="2172335"/>
          </a:xfrm>
          <a:prstGeom prst="rect">
            <a:avLst/>
          </a:prstGeom>
        </p:spPr>
      </p:pic>
      <p:pic>
        <p:nvPicPr>
          <p:cNvPr id="20" name="图片 19" descr="吉利雷神首批用户交付仪式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7974965" y="3843655"/>
            <a:ext cx="3747135" cy="216662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9009380" y="6054090"/>
            <a:ext cx="215773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>
                <a:latin typeface="+mn-ea"/>
                <a:cs typeface="+mn-ea"/>
                <a:sym typeface="+mn-ea"/>
              </a:rPr>
              <a:t>吉利雷神首批用户交付仪式</a:t>
            </a:r>
            <a:endParaRPr lang="zh-CN" altLang="en-US" sz="1200">
              <a:latin typeface="+mn-ea"/>
              <a:cs typeface="+mn-ea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26540" y="3500755"/>
            <a:ext cx="154305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>
                <a:latin typeface="+mn-ea"/>
                <a:cs typeface="+mn-ea"/>
              </a:rPr>
              <a:t>MISSION 驭电行动</a:t>
            </a:r>
            <a:endParaRPr lang="zh-CN" altLang="en-US" sz="1200">
              <a:latin typeface="+mn-ea"/>
              <a:cs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293360" y="6080125"/>
            <a:ext cx="158813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>
                <a:latin typeface="+mn-ea"/>
                <a:cs typeface="+mn-ea"/>
                <a:sym typeface="+mn-ea"/>
              </a:rPr>
              <a:t>高合全国城市试驾会</a:t>
            </a:r>
            <a:endParaRPr lang="zh-CN" altLang="en-US" sz="1200">
              <a:latin typeface="+mn-ea"/>
              <a:cs typeface="+mn-ea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320030" y="3501390"/>
            <a:ext cx="155257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>
                <a:latin typeface="+mn-ea"/>
                <a:cs typeface="+mn-ea"/>
                <a:sym typeface="+mn-ea"/>
              </a:rPr>
              <a:t>MISSION 驭电行动</a:t>
            </a:r>
            <a:endParaRPr lang="zh-CN" altLang="en-US" sz="1200">
              <a:latin typeface="+mn-ea"/>
              <a:cs typeface="+mn-ea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227185" y="3524250"/>
            <a:ext cx="172212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>
                <a:latin typeface="+mn-ea"/>
                <a:cs typeface="+mn-ea"/>
                <a:sym typeface="+mn-ea"/>
              </a:rPr>
              <a:t>日产e生奇骏 为爱发电</a:t>
            </a:r>
            <a:endParaRPr lang="zh-CN" altLang="en-US" sz="1200">
              <a:latin typeface="+mn-ea"/>
              <a:cs typeface="+mn-ea"/>
              <a:sym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433830" y="6092190"/>
            <a:ext cx="1635760" cy="2755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1200">
                <a:latin typeface="+mn-ea"/>
                <a:cs typeface="+mn-ea"/>
                <a:sym typeface="+mn-ea"/>
              </a:rPr>
              <a:t>高合全国城市试驾会</a:t>
            </a:r>
            <a:endParaRPr lang="zh-CN" altLang="en-US" sz="1200">
              <a:latin typeface="+mn-ea"/>
              <a:cs typeface="+mn-ea"/>
              <a:sym typeface="+mn-ea"/>
            </a:endParaRPr>
          </a:p>
        </p:txBody>
      </p:sp>
    </p:spTree>
    <p:custDataLst>
      <p:tags r:id="rId9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3.xml><?xml version="1.0" encoding="utf-8"?>
<p:tagLst xmlns:p="http://schemas.openxmlformats.org/presentationml/2006/main">
  <p:tag name="COMMONDATA" val="eyJoZGlkIjoiZWMzNTVlMTI5YThkMWMzZjQ1MzliM2IzMmJjOGRkNmYifQ=="/>
  <p:tag name="KSO_WPP_MARK_KEY" val="a6f37260-1173-472f-91f1-11aad23f226d"/>
  <p:tag name="commondata" val="eyJoZGlkIjoiN2IzNzUwOTNkODRkZTJmODIyMGI2NTJiNDkwNTZiOTYifQ==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WPS 演示</Application>
  <PresentationFormat>宽屏</PresentationFormat>
  <Paragraphs>21</Paragraphs>
  <Slides>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苏州华谊 试驾场地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LIU</cp:lastModifiedBy>
  <cp:revision>269</cp:revision>
  <dcterms:created xsi:type="dcterms:W3CDTF">2019-06-19T02:08:00Z</dcterms:created>
  <dcterms:modified xsi:type="dcterms:W3CDTF">2024-04-02T07:57:13Z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2052-12.1.0.16417</vt:lpwstr>
  </property>
  <property fmtid="{D5CDD505-2E9C-101B-9397-08002B2CF9AE}" pid="3" name="ICV">
    <vt:lpwstr>F9A3CC92C1904D349E7047435F034C00</vt:lpwstr>
  </property>
</Properties>
</file>