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19" r:id="rId3"/>
    <p:sldId id="414" r:id="rId5"/>
    <p:sldId id="422" r:id="rId6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07" userDrawn="1">
          <p15:clr>
            <a:srgbClr val="A4A3A4"/>
          </p15:clr>
        </p15:guide>
        <p15:guide id="2" pos="263" userDrawn="1">
          <p15:clr>
            <a:srgbClr val="A4A3A4"/>
          </p15:clr>
        </p15:guide>
        <p15:guide id="3" pos="3726" userDrawn="1">
          <p15:clr>
            <a:srgbClr val="A4A3A4"/>
          </p15:clr>
        </p15:guide>
        <p15:guide id="4" orient="horz" pos="837" userDrawn="1">
          <p15:clr>
            <a:srgbClr val="A4A3A4"/>
          </p15:clr>
        </p15:guide>
        <p15:guide id="5" orient="horz" pos="3713" userDrawn="1">
          <p15:clr>
            <a:srgbClr val="A4A3A4"/>
          </p15:clr>
        </p15:guide>
        <p15:guide id="6" orient="horz" pos="237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007"/>
        <p:guide pos="263"/>
        <p:guide pos="3726"/>
        <p:guide orient="horz" pos="837"/>
        <p:guide orient="horz" pos="3713"/>
        <p:guide orient="horz" pos="237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1800000" cy="1800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22.xml"/><Relationship Id="rId8" Type="http://schemas.openxmlformats.org/officeDocument/2006/relationships/tags" Target="../tags/tag21.xml"/><Relationship Id="rId7" Type="http://schemas.openxmlformats.org/officeDocument/2006/relationships/tags" Target="../tags/tag20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2.pn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3" Type="http://schemas.openxmlformats.org/officeDocument/2006/relationships/notesSlide" Target="../notesSlides/notesSlide2.xml"/><Relationship Id="rId12" Type="http://schemas.openxmlformats.org/officeDocument/2006/relationships/slideLayout" Target="../slideLayouts/slideLayout1.xml"/><Relationship Id="rId11" Type="http://schemas.openxmlformats.org/officeDocument/2006/relationships/tags" Target="../tags/tag24.xml"/><Relationship Id="rId10" Type="http://schemas.openxmlformats.org/officeDocument/2006/relationships/tags" Target="../tags/tag23.xml"/><Relationship Id="rId1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db599ac6378a4e769bd634f8688c234f"/>
          <p:cNvPicPr>
            <a:picLocks noChangeAspect="1"/>
          </p:cNvPicPr>
          <p:nvPr/>
        </p:nvPicPr>
        <p:blipFill>
          <a:blip r:embed="rId1"/>
          <a:srcRect t="7288" b="12674"/>
          <a:stretch>
            <a:fillRect/>
          </a:stretch>
        </p:blipFill>
        <p:spPr>
          <a:xfrm>
            <a:off x="417830" y="892175"/>
            <a:ext cx="11369675" cy="596582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北京速滑馆</a:t>
            </a:r>
            <a:r>
              <a:rPr lang="en-US" altLang="zh-CN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试驾场地</a:t>
            </a:r>
            <a:endParaRPr lang="en-US" altLang="zh-CN" sz="2000" b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7830" y="5372735"/>
            <a:ext cx="1136967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17830" y="6028055"/>
            <a:ext cx="11393170" cy="8299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北京速滑馆试驾场地，位于北京市朝阳区林萃路2号，南广场：</a:t>
            </a:r>
            <a:r>
              <a:rPr lang="zh-CN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长</a:t>
            </a:r>
            <a:r>
              <a:rPr lang="en-US" altLang="zh-CN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70m</a:t>
            </a:r>
            <a:r>
              <a:rPr lang="zh-CN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，宽</a:t>
            </a:r>
            <a:r>
              <a:rPr lang="en-US" altLang="zh-CN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70m</a:t>
            </a:r>
            <a:r>
              <a:rPr lang="zh-CN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</a:t>
            </a:r>
            <a:r>
              <a:rPr lang="en-US" altLang="zh-CN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</a:t>
            </a:r>
            <a:r>
              <a:rPr lang="zh-CN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区总面积约</a:t>
            </a:r>
            <a:r>
              <a:rPr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5000㎡ </a:t>
            </a:r>
            <a:r>
              <a:rPr 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,</a:t>
            </a:r>
            <a:r>
              <a:rPr lang="zh-CN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B区</a:t>
            </a:r>
            <a:r>
              <a:rPr lang="zh-CN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总面积约</a:t>
            </a:r>
            <a:r>
              <a:rPr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2000㎡ </a:t>
            </a:r>
            <a:r>
              <a:rPr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，地面</a:t>
            </a:r>
            <a:r>
              <a:rPr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平整，可用于举办汽车赛事、试乘试驾活动、汽车性能测试及驾控培训，新车发布会等大型活动。</a:t>
            </a:r>
            <a:endParaRPr sz="1200" b="1" spc="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8098155" y="4210685"/>
            <a:ext cx="330644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区：5000㎡ 20万/天 </a:t>
            </a:r>
            <a:endParaRPr lang="zh-CN" altLang="en-US" sz="1200" b="1">
              <a:solidFill>
                <a:srgbClr val="147BC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           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B区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：2000㎡ 10万/天</a:t>
            </a:r>
            <a:endParaRPr lang="zh-CN" altLang="en-US" sz="1200" b="1">
              <a:solidFill>
                <a:srgbClr val="147BC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</a:rPr>
              <a:t>场地面积：</a:t>
            </a:r>
            <a:r>
              <a:rPr lang="zh-CN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A区：约5000㎡ </a:t>
            </a:r>
            <a:endParaRPr lang="zh-CN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           B区：约2000㎡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zh-CN" altLang="zh-CN" sz="1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沥青</a:t>
            </a:r>
            <a:r>
              <a:rPr lang="en-US" altLang="zh-CN" sz="1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地面</a:t>
            </a:r>
            <a:endParaRPr lang="zh-CN" altLang="en-US" sz="12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</a:rPr>
              <a:t>供电供水：</a:t>
            </a:r>
            <a:r>
              <a:rPr lang="zh-CN" altLang="en-US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380v/</a:t>
            </a:r>
            <a:r>
              <a:rPr lang="en-US" altLang="zh-CN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100kw </a:t>
            </a:r>
            <a:r>
              <a:rPr lang="zh-CN" altLang="en-US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方便接水 </a:t>
            </a:r>
            <a:endParaRPr lang="zh-CN" altLang="en-US" sz="1200">
              <a:solidFill>
                <a:schemeClr val="tx1"/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停车位 </a:t>
            </a:r>
            <a:r>
              <a:rPr lang="en-US" altLang="zh-CN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 </a:t>
            </a:r>
            <a:r>
              <a:rPr lang="zh-CN" altLang="en-US" sz="1200">
                <a:latin typeface="+mj-ea"/>
                <a:ea typeface="+mj-ea"/>
                <a:cs typeface="+mj-ea"/>
                <a:sym typeface="+mn-ea"/>
              </a:rPr>
              <a:t>固定洗手间</a:t>
            </a:r>
            <a:endParaRPr lang="en-US" altLang="zh-CN" sz="1200">
              <a:solidFill>
                <a:schemeClr val="tx1"/>
              </a:solidFill>
              <a:latin typeface="+mj-ea"/>
              <a:ea typeface="+mj-ea"/>
              <a:cs typeface="+mj-ea"/>
            </a:endParaRPr>
          </a:p>
        </p:txBody>
      </p:sp>
      <p:pic>
        <p:nvPicPr>
          <p:cNvPr id="2" name="图片 1" descr="db599ac6378a4e769bd634f8688c234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58785" y="1362710"/>
            <a:ext cx="3797300" cy="2489835"/>
          </a:xfrm>
          <a:prstGeom prst="rect">
            <a:avLst/>
          </a:prstGeom>
        </p:spPr>
      </p:pic>
      <p:pic>
        <p:nvPicPr>
          <p:cNvPr id="4" name="图片 3" descr="860455f381804171be4a00d79ba198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2965"/>
            <a:ext cx="8059420" cy="570103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微信图片_20230504095117"/>
          <p:cNvPicPr>
            <a:picLocks noChangeAspect="1"/>
          </p:cNvPicPr>
          <p:nvPr/>
        </p:nvPicPr>
        <p:blipFill>
          <a:blip r:embed="rId1"/>
          <a:srcRect t="6302" b="6282"/>
          <a:stretch>
            <a:fillRect/>
          </a:stretch>
        </p:blipFill>
        <p:spPr>
          <a:xfrm>
            <a:off x="4302125" y="3924300"/>
            <a:ext cx="3747770" cy="2456815"/>
          </a:xfrm>
          <a:prstGeom prst="rect">
            <a:avLst/>
          </a:prstGeom>
        </p:spPr>
      </p:pic>
      <p:pic>
        <p:nvPicPr>
          <p:cNvPr id="7" name="图片 6" descr="微信图片_20230504095113"/>
          <p:cNvPicPr>
            <a:picLocks noChangeAspect="1"/>
          </p:cNvPicPr>
          <p:nvPr/>
        </p:nvPicPr>
        <p:blipFill>
          <a:blip r:embed="rId2"/>
          <a:srcRect t="5767" b="6817"/>
          <a:stretch>
            <a:fillRect/>
          </a:stretch>
        </p:blipFill>
        <p:spPr>
          <a:xfrm>
            <a:off x="422275" y="3924300"/>
            <a:ext cx="3743960" cy="2456180"/>
          </a:xfrm>
          <a:prstGeom prst="rect">
            <a:avLst/>
          </a:prstGeom>
        </p:spPr>
      </p:pic>
      <p:pic>
        <p:nvPicPr>
          <p:cNvPr id="8" name="图片 7" descr="微信图片_20230504095107"/>
          <p:cNvPicPr>
            <a:picLocks noChangeAspect="1"/>
          </p:cNvPicPr>
          <p:nvPr/>
        </p:nvPicPr>
        <p:blipFill>
          <a:blip r:embed="rId3"/>
          <a:srcRect t="8285" b="1096"/>
          <a:stretch>
            <a:fillRect/>
          </a:stretch>
        </p:blipFill>
        <p:spPr>
          <a:xfrm>
            <a:off x="8185785" y="3924300"/>
            <a:ext cx="3613150" cy="2456815"/>
          </a:xfrm>
          <a:prstGeom prst="rect">
            <a:avLst/>
          </a:prstGeom>
        </p:spPr>
      </p:pic>
      <p:pic>
        <p:nvPicPr>
          <p:cNvPr id="9" name="图片 8" descr="db599ac6378a4e769bd634f8688c234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830" y="1028065"/>
            <a:ext cx="3746500" cy="2456815"/>
          </a:xfrm>
          <a:prstGeom prst="rect">
            <a:avLst/>
          </a:prstGeom>
        </p:spPr>
      </p:pic>
      <p:pic>
        <p:nvPicPr>
          <p:cNvPr id="11" name="图片 10" descr="4034970a304e251f95ca6d6345d7de177f3e6709f554"/>
          <p:cNvPicPr>
            <a:picLocks noChangeAspect="1"/>
          </p:cNvPicPr>
          <p:nvPr/>
        </p:nvPicPr>
        <p:blipFill>
          <a:blip r:embed="rId5"/>
          <a:srcRect r="2865"/>
          <a:stretch>
            <a:fillRect/>
          </a:stretch>
        </p:blipFill>
        <p:spPr>
          <a:xfrm>
            <a:off x="4304665" y="1028065"/>
            <a:ext cx="3745230" cy="2457450"/>
          </a:xfrm>
          <a:prstGeom prst="rect">
            <a:avLst/>
          </a:prstGeom>
        </p:spPr>
      </p:pic>
      <p:pic>
        <p:nvPicPr>
          <p:cNvPr id="13" name="图片 12" descr="1000 拷贝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0230" y="1028700"/>
            <a:ext cx="3608705" cy="2456815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1860550" y="3566795"/>
            <a:ext cx="110871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/>
              <a:t>场地鸟瞰图</a:t>
            </a:r>
            <a:endParaRPr lang="zh-CN" altLang="en-US" sz="1200"/>
          </a:p>
        </p:txBody>
      </p:sp>
      <p:sp>
        <p:nvSpPr>
          <p:cNvPr id="20" name="文本框 19"/>
          <p:cNvSpPr txBox="1"/>
          <p:nvPr>
            <p:custDataLst>
              <p:tags r:id="rId7"/>
            </p:custDataLst>
          </p:nvPr>
        </p:nvSpPr>
        <p:spPr>
          <a:xfrm>
            <a:off x="5725160" y="3566795"/>
            <a:ext cx="110871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/>
              <a:t>场地鸟瞰图</a:t>
            </a:r>
            <a:endParaRPr lang="zh-CN" altLang="en-US" sz="1200"/>
          </a:p>
        </p:txBody>
      </p:sp>
      <p:sp>
        <p:nvSpPr>
          <p:cNvPr id="21" name="文本框 20"/>
          <p:cNvSpPr txBox="1"/>
          <p:nvPr/>
        </p:nvSpPr>
        <p:spPr>
          <a:xfrm>
            <a:off x="9610725" y="3566795"/>
            <a:ext cx="100520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/>
              <a:t>场地实景图</a:t>
            </a:r>
            <a:endParaRPr lang="zh-CN" altLang="en-US" sz="1200"/>
          </a:p>
        </p:txBody>
      </p:sp>
      <p:sp>
        <p:nvSpPr>
          <p:cNvPr id="22" name="文本框 21"/>
          <p:cNvSpPr txBox="1"/>
          <p:nvPr>
            <p:custDataLst>
              <p:tags r:id="rId8"/>
            </p:custDataLst>
          </p:nvPr>
        </p:nvSpPr>
        <p:spPr>
          <a:xfrm>
            <a:off x="9616440" y="6463030"/>
            <a:ext cx="100520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/>
              <a:t>场地实景图</a:t>
            </a:r>
            <a:endParaRPr lang="zh-CN" altLang="en-US" sz="1200"/>
          </a:p>
        </p:txBody>
      </p:sp>
      <p:sp>
        <p:nvSpPr>
          <p:cNvPr id="24" name="文本框 23"/>
          <p:cNvSpPr txBox="1"/>
          <p:nvPr>
            <p:custDataLst>
              <p:tags r:id="rId9"/>
            </p:custDataLst>
          </p:nvPr>
        </p:nvSpPr>
        <p:spPr>
          <a:xfrm>
            <a:off x="5725160" y="6463030"/>
            <a:ext cx="100520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/>
              <a:t>场地实景图</a:t>
            </a:r>
            <a:endParaRPr lang="zh-CN" altLang="en-US" sz="1200"/>
          </a:p>
        </p:txBody>
      </p:sp>
      <p:sp>
        <p:nvSpPr>
          <p:cNvPr id="25" name="文本框 24"/>
          <p:cNvSpPr txBox="1"/>
          <p:nvPr>
            <p:custDataLst>
              <p:tags r:id="rId10"/>
            </p:custDataLst>
          </p:nvPr>
        </p:nvSpPr>
        <p:spPr>
          <a:xfrm>
            <a:off x="1860550" y="6462395"/>
            <a:ext cx="100520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/>
              <a:t>场地实景图</a:t>
            </a:r>
            <a:endParaRPr lang="zh-CN" altLang="en-US" sz="1200"/>
          </a:p>
        </p:txBody>
      </p:sp>
    </p:spTree>
    <p:custDataLst>
      <p:tags r:id="rId11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5.xml><?xml version="1.0" encoding="utf-8"?>
<p:tagLst xmlns:p="http://schemas.openxmlformats.org/presentationml/2006/main">
  <p:tag name="KSO_DOCER_TEMPLATE_OPEN_ONCE_MARK" val="1"/>
  <p:tag name="KSO_WPP_MARK_KEY" val="baf0c739-ca7d-46f9-90b2-673d17864760"/>
  <p:tag name="COMMONDATA" val="eyJoZGlkIjoiOWIxYjkzMjc4NDY0ODk3ODM0Mzk1YjQwYzJlY2RjYWQ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282</Words>
  <Application>WPS 演示</Application>
  <PresentationFormat>宽屏</PresentationFormat>
  <Paragraphs>23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北京速滑馆试驾场地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LIU</cp:lastModifiedBy>
  <cp:revision>240</cp:revision>
  <dcterms:created xsi:type="dcterms:W3CDTF">2019-06-19T02:08:00Z</dcterms:created>
  <dcterms:modified xsi:type="dcterms:W3CDTF">2023-05-05T09:00:09Z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2052-11.1.0.14036</vt:lpwstr>
  </property>
  <property fmtid="{D5CDD505-2E9C-101B-9397-08002B2CF9AE}" pid="3" name="ICV">
    <vt:lpwstr>5A5D873CD17D40AD8040B8F70E745F16</vt:lpwstr>
  </property>
</Properties>
</file>