
<file path=[Content_Types].xml><?xml version="1.0" encoding="utf-8"?>
<Types xmlns="http://schemas.openxmlformats.org/package/2006/content-types">
  <Default Extension="png" ContentType="image/png"/>
  <Default Extension="jpeg" ContentType="image/jpeg"/>
  <Default Extension="JPG" ContentType="image/.jp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sldIdLst>
    <p:sldId id="419" r:id="rId3"/>
    <p:sldId id="414" r:id="rId5"/>
    <p:sldId id="424" r:id="rId6"/>
  </p:sldIdLst>
  <p:sldSz cx="12192000" cy="6858000"/>
  <p:notesSz cx="6858000" cy="9144000"/>
  <p:custDataLst>
    <p:tags r:id="rId10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83" userDrawn="1">
          <p15:clr>
            <a:srgbClr val="A4A3A4"/>
          </p15:clr>
        </p15:guide>
        <p15:guide id="2" pos="378" userDrawn="1">
          <p15:clr>
            <a:srgbClr val="A4A3A4"/>
          </p15:clr>
        </p15:guide>
        <p15:guide id="3" pos="7358" userDrawn="1">
          <p15:clr>
            <a:srgbClr val="A4A3A4"/>
          </p15:clr>
        </p15:guide>
        <p15:guide id="4" orient="horz" pos="637" userDrawn="1">
          <p15:clr>
            <a:srgbClr val="A4A3A4"/>
          </p15:clr>
        </p15:guide>
        <p15:guide id="5" orient="horz" pos="3870" userDrawn="1">
          <p15:clr>
            <a:srgbClr val="A4A3A4"/>
          </p15:clr>
        </p15:guide>
        <p15:guide id="6" pos="5060" userDrawn="1">
          <p15:clr>
            <a:srgbClr val="A4A3A4"/>
          </p15:clr>
        </p15:guide>
        <p15:guide id="7" pos="2679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FE552E"/>
    <a:srgbClr val="D9D9D9"/>
    <a:srgbClr val="DCDCDC"/>
    <a:srgbClr val="F0F0F0"/>
    <a:srgbClr val="E6E6E6"/>
    <a:srgbClr val="C8C8C8"/>
    <a:srgbClr val="FAFAFA"/>
    <a:srgbClr val="BEBEB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778" autoAdjust="0"/>
    <p:restoredTop sz="94660"/>
  </p:normalViewPr>
  <p:slideViewPr>
    <p:cSldViewPr snapToGrid="0" showGuides="1">
      <p:cViewPr varScale="1">
        <p:scale>
          <a:sx n="99" d="100"/>
          <a:sy n="99" d="100"/>
        </p:scale>
        <p:origin x="84" y="582"/>
      </p:cViewPr>
      <p:guideLst>
        <p:guide orient="horz" pos="2183"/>
        <p:guide pos="378"/>
        <p:guide pos="7358"/>
        <p:guide orient="horz" pos="637"/>
        <p:guide orient="horz" pos="3870"/>
        <p:guide pos="5060"/>
        <p:guide pos="2679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92" d="100"/>
          <a:sy n="92" d="100"/>
        </p:scale>
        <p:origin x="2550" y="102"/>
      </p:cViewPr>
      <p:guideLst/>
    </p:cSldViewPr>
  </p:notesViewPr>
  <p:gridSpacing cx="72000" cy="720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tableStyles" Target="tableStyles.xml"/><Relationship Id="rId8" Type="http://schemas.openxmlformats.org/officeDocument/2006/relationships/viewProps" Target="viewProps.xml"/><Relationship Id="rId7" Type="http://schemas.openxmlformats.org/officeDocument/2006/relationships/presProps" Target="presProps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0" Type="http://schemas.openxmlformats.org/officeDocument/2006/relationships/tags" Target="tags/tag21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7" Type="http://schemas.openxmlformats.org/officeDocument/2006/relationships/image" Target="../media/image2.png"/><Relationship Id="rId6" Type="http://schemas.openxmlformats.org/officeDocument/2006/relationships/image" Target="../media/image1.png"/><Relationship Id="rId5" Type="http://schemas.openxmlformats.org/officeDocument/2006/relationships/tags" Target="../tags/tag4.xml"/><Relationship Id="rId4" Type="http://schemas.openxmlformats.org/officeDocument/2006/relationships/tags" Target="../tags/tag3.xml"/><Relationship Id="rId3" Type="http://schemas.openxmlformats.org/officeDocument/2006/relationships/tags" Target="../tags/tag2.xml"/><Relationship Id="rId2" Type="http://schemas.openxmlformats.org/officeDocument/2006/relationships/tags" Target="../tags/tag1.xml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9" Type="http://schemas.openxmlformats.org/officeDocument/2006/relationships/tags" Target="../tags/tag12.xml"/><Relationship Id="rId8" Type="http://schemas.openxmlformats.org/officeDocument/2006/relationships/tags" Target="../tags/tag11.xml"/><Relationship Id="rId7" Type="http://schemas.openxmlformats.org/officeDocument/2006/relationships/tags" Target="../tags/tag10.xml"/><Relationship Id="rId6" Type="http://schemas.openxmlformats.org/officeDocument/2006/relationships/tags" Target="../tags/tag9.xml"/><Relationship Id="rId5" Type="http://schemas.openxmlformats.org/officeDocument/2006/relationships/tags" Target="../tags/tag8.xml"/><Relationship Id="rId4" Type="http://schemas.openxmlformats.org/officeDocument/2006/relationships/tags" Target="../tags/tag7.xml"/><Relationship Id="rId3" Type="http://schemas.openxmlformats.org/officeDocument/2006/relationships/tags" Target="../tags/tag6.xml"/><Relationship Id="rId2" Type="http://schemas.openxmlformats.org/officeDocument/2006/relationships/tags" Target="../tags/tag5.xml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469265" y="1012190"/>
            <a:ext cx="11236325" cy="635000"/>
          </a:xfrm>
        </p:spPr>
        <p:txBody>
          <a:bodyPr vert="horz" lIns="90000" tIns="46800" rIns="90000" bIns="4680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800" b="1" i="0" u="none" strike="noStrike" kern="1200" cap="none" spc="3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>
          <a:xfrm>
            <a:off x="469125" y="6314400"/>
            <a:ext cx="2700000" cy="316800"/>
          </a:xfrm>
        </p:spPr>
        <p:txBody>
          <a:bodyPr/>
          <a:lstStyle>
            <a:lvl1pPr>
              <a:defRPr sz="700"/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>
            <a:lvl1pPr>
              <a:defRPr sz="8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>
          <a:xfrm>
            <a:off x="9005870" y="6314400"/>
            <a:ext cx="2700000" cy="316800"/>
          </a:xfrm>
        </p:spPr>
        <p:txBody>
          <a:bodyPr/>
          <a:lstStyle>
            <a:lvl1pPr>
              <a:defRPr sz="700"/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cxnSp>
        <p:nvCxnSpPr>
          <p:cNvPr id="9" name="直接连接符 8"/>
          <p:cNvCxnSpPr/>
          <p:nvPr userDrawn="1"/>
        </p:nvCxnSpPr>
        <p:spPr>
          <a:xfrm>
            <a:off x="3236595" y="615950"/>
            <a:ext cx="8954770" cy="0"/>
          </a:xfrm>
          <a:prstGeom prst="line">
            <a:avLst/>
          </a:prstGeom>
          <a:ln w="38100" cmpd="sng">
            <a:solidFill>
              <a:srgbClr val="FE552E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图片 9" descr="试俱LOGO+R"/>
          <p:cNvPicPr>
            <a:picLocks noChangeAspect="1"/>
          </p:cNvPicPr>
          <p:nvPr userDrawn="1"/>
        </p:nvPicPr>
        <p:blipFill>
          <a:blip r:embed="rId6"/>
          <a:srcRect t="20313" b="21979"/>
          <a:stretch>
            <a:fillRect/>
          </a:stretch>
        </p:blipFill>
        <p:spPr>
          <a:xfrm>
            <a:off x="326390" y="214630"/>
            <a:ext cx="2907030" cy="530225"/>
          </a:xfrm>
          <a:prstGeom prst="rect">
            <a:avLst/>
          </a:prstGeom>
        </p:spPr>
      </p:pic>
      <p:pic>
        <p:nvPicPr>
          <p:cNvPr id="3" name="图片 2" descr="a7a756c211b02af0ecd73b7417b0f30"/>
          <p:cNvPicPr>
            <a:picLocks noChangeAspect="1"/>
          </p:cNvPicPr>
          <p:nvPr userDrawn="1"/>
        </p:nvPicPr>
        <p:blipFill>
          <a:blip r:embed="rId7"/>
          <a:srcRect l="2113" t="16688" r="7104" b="14987"/>
          <a:stretch>
            <a:fillRect/>
          </a:stretch>
        </p:blipFill>
        <p:spPr>
          <a:xfrm>
            <a:off x="381000" y="160655"/>
            <a:ext cx="2757170" cy="65659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3600" b="1" i="0" u="none" strike="noStrike" kern="1200" cap="none" spc="3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608400" y="1429200"/>
            <a:ext cx="5342400" cy="381600"/>
          </a:xfrm>
        </p:spPr>
        <p:txBody>
          <a:bodyPr lIns="101600" tIns="38100" rIns="76200" bIns="38100" anchor="t" anchorCtr="0">
            <a:normAutofit/>
          </a:bodyPr>
          <a:lstStyle>
            <a:lvl1pPr marL="0" indent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sz="2000" b="1" u="none" strike="noStrike" kern="1200" cap="none" spc="200" normalizeH="0" baseline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0840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charset="0"/>
              <a:buChar char=""/>
              <a:defRPr kumimoji="0" lang="zh-CN" altLang="en-US" sz="14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kumimoji="0" lang="zh-CN" altLang="en-US" sz="14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5"/>
            </p:custDataLst>
          </p:nvPr>
        </p:nvSpPr>
        <p:spPr>
          <a:xfrm>
            <a:off x="6235750" y="1421729"/>
            <a:ext cx="5342400" cy="381600"/>
          </a:xfrm>
        </p:spPr>
        <p:txBody>
          <a:bodyPr vert="horz" lIns="101600" tIns="38100" rIns="76200" bIns="38100" rtlCol="0" anchor="t" anchorCtr="0">
            <a:normAutofit/>
          </a:bodyPr>
          <a:lstStyle>
            <a:lvl1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kumimoji="0" lang="zh-CN" altLang="en-US" sz="2000" b="1" i="0" u="none" strike="noStrike" kern="1200" cap="none" spc="20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>
                <a:sym typeface="+mn-ea"/>
              </a:rPr>
              <a:t>单击此处编辑文本</a:t>
            </a:r>
            <a:endParaRPr>
              <a:sym typeface="+mn-ea"/>
            </a:endParaRP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6"/>
            </p:custDataLst>
          </p:nvPr>
        </p:nvSpPr>
        <p:spPr>
          <a:xfrm>
            <a:off x="623575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charset="0"/>
              <a:buChar char=""/>
              <a:defRPr kumimoji="0" lang="zh-CN" altLang="en-US" sz="14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kumimoji="0" lang="zh-CN" altLang="en-US" sz="14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theme" Target="../theme/theme1.xml"/><Relationship Id="rId8" Type="http://schemas.openxmlformats.org/officeDocument/2006/relationships/tags" Target="../tags/tag17.xml"/><Relationship Id="rId7" Type="http://schemas.openxmlformats.org/officeDocument/2006/relationships/tags" Target="../tags/tag16.xml"/><Relationship Id="rId6" Type="http://schemas.openxmlformats.org/officeDocument/2006/relationships/tags" Target="../tags/tag15.xml"/><Relationship Id="rId5" Type="http://schemas.openxmlformats.org/officeDocument/2006/relationships/tags" Target="../tags/tag14.xml"/><Relationship Id="rId4" Type="http://schemas.openxmlformats.org/officeDocument/2006/relationships/tags" Target="../tags/tag13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4"/>
            </p:custDataLst>
          </p:nvPr>
        </p:nvSpPr>
        <p:spPr>
          <a:xfrm>
            <a:off x="608400" y="608400"/>
            <a:ext cx="10969200" cy="705600"/>
          </a:xfrm>
          <a:prstGeom prst="rect">
            <a:avLst/>
          </a:prstGeom>
        </p:spPr>
        <p:txBody>
          <a:bodyPr vert="horz" lIns="90170" tIns="46990" rIns="90170" bIns="46990" rtlCol="0" anchor="ctr" anchorCtr="0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5"/>
            </p:custDataLst>
          </p:nvPr>
        </p:nvSpPr>
        <p:spPr>
          <a:xfrm>
            <a:off x="608400" y="1490400"/>
            <a:ext cx="10969200" cy="4759200"/>
          </a:xfrm>
          <a:prstGeom prst="rect">
            <a:avLst/>
          </a:prstGeo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6"/>
            </p:custDataLst>
          </p:nvPr>
        </p:nvSpPr>
        <p:spPr>
          <a:xfrm>
            <a:off x="6120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0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7"/>
            </p:custDataLst>
          </p:nvPr>
        </p:nvSpPr>
        <p:spPr>
          <a:xfrm>
            <a:off x="4116000" y="6314400"/>
            <a:ext cx="396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00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8"/>
            </p:custDataLst>
          </p:nvPr>
        </p:nvSpPr>
        <p:spPr>
          <a:xfrm>
            <a:off x="88776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00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3600" b="1" u="none" strike="noStrike" kern="1200" cap="none" spc="300" normalizeH="0" baseline="0">
          <a:solidFill>
            <a:schemeClr val="tx1">
              <a:lumMod val="85000"/>
              <a:lumOff val="1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●"/>
        <a:defRPr sz="18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1pPr>
      <a:lvl2pPr marL="6858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tabLst>
          <a:tab pos="1609725" algn="l"/>
          <a:tab pos="1609725" algn="l"/>
          <a:tab pos="1609725" algn="l"/>
          <a:tab pos="1609725" algn="l"/>
        </a:tabLst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2pPr>
      <a:lvl3pPr marL="11430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3pPr>
      <a:lvl4pPr marL="16002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Wingdings" panose="05000000000000000000" charset="0"/>
        <a:buChar char="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4pPr>
      <a:lvl5pPr marL="20574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.xml"/><Relationship Id="rId3" Type="http://schemas.openxmlformats.org/officeDocument/2006/relationships/slideLayout" Target="../slideLayouts/slideLayout1.xml"/><Relationship Id="rId2" Type="http://schemas.openxmlformats.org/officeDocument/2006/relationships/tags" Target="../tags/tag18.xml"/><Relationship Id="rId1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openxmlformats.org/officeDocument/2006/relationships/tags" Target="../tags/tag19.xml"/><Relationship Id="rId2" Type="http://schemas.openxmlformats.org/officeDocument/2006/relationships/image" Target="../media/image5.jpeg"/><Relationship Id="rId1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9" Type="http://schemas.openxmlformats.org/officeDocument/2006/relationships/notesSlide" Target="../notesSlides/notesSlide2.xml"/><Relationship Id="rId8" Type="http://schemas.openxmlformats.org/officeDocument/2006/relationships/slideLayout" Target="../slideLayouts/slideLayout1.xml"/><Relationship Id="rId7" Type="http://schemas.openxmlformats.org/officeDocument/2006/relationships/tags" Target="../tags/tag20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image" Target="../media/image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3" name="图片 2" descr="src=http___5b0988e595225.cdn.sohucs.com_images_20190809_0237f063737542f38ac8b513f7867615.jpeg&amp;refer=http___5b0988e595225.cdn.sohucs"/>
          <p:cNvPicPr>
            <a:picLocks noChangeAspect="1"/>
          </p:cNvPicPr>
          <p:nvPr/>
        </p:nvPicPr>
        <p:blipFill>
          <a:blip r:embed="rId1"/>
          <a:srcRect/>
          <a:stretch>
            <a:fillRect/>
          </a:stretch>
        </p:blipFill>
        <p:spPr>
          <a:xfrm>
            <a:off x="589280" y="1011555"/>
            <a:ext cx="11069320" cy="5846445"/>
          </a:xfrm>
          <a:prstGeom prst="rect">
            <a:avLst/>
          </a:prstGeom>
        </p:spPr>
      </p:pic>
      <p:sp>
        <p:nvSpPr>
          <p:cNvPr id="4" name="标题 3"/>
          <p:cNvSpPr>
            <a:spLocks noGrp="1"/>
          </p:cNvSpPr>
          <p:nvPr>
            <p:ph type="title"/>
          </p:nvPr>
        </p:nvSpPr>
        <p:spPr>
          <a:xfrm>
            <a:off x="566420" y="1012190"/>
            <a:ext cx="11115040" cy="635000"/>
          </a:xfrm>
        </p:spPr>
        <p:txBody>
          <a:bodyPr/>
          <a:p>
            <a:r>
              <a:rPr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+mn-ea"/>
              </a:rPr>
              <a:t>长沙方特试驾场地</a:t>
            </a:r>
            <a:endParaRPr lang="zh-CN" altLang="en-US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6" name="文本框 15"/>
          <p:cNvSpPr txBox="1"/>
          <p:nvPr/>
        </p:nvSpPr>
        <p:spPr>
          <a:xfrm>
            <a:off x="566420" y="6156325"/>
            <a:ext cx="10779760" cy="27559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p>
            <a:pPr marL="12700">
              <a:lnSpc>
                <a:spcPct val="100000"/>
              </a:lnSpc>
              <a:spcBef>
                <a:spcPts val="1420"/>
              </a:spcBef>
            </a:pPr>
            <a:r>
              <a:rPr lang="zh-CN" sz="1200" b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长沙方特试驾场地，</a:t>
            </a:r>
            <a:r>
              <a:rPr sz="1200" b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位于长沙市宁乡市岳宁大道，</a:t>
            </a:r>
            <a:r>
              <a:rPr lang="zh-CN" sz="1200" b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场地总面积</a:t>
            </a:r>
            <a:r>
              <a:rPr sz="1200" b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约26.7万平方米，</a:t>
            </a:r>
            <a:r>
              <a:rPr lang="zh-CN" sz="1200" b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可举办各类试乘试驾，安驾培训，新车发布会等活动。　</a:t>
            </a:r>
            <a:endParaRPr lang="zh-CN" sz="1200" b="1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</p:spTree>
    <p:custDataLst>
      <p:tags r:id="rId2"/>
    </p:custData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7" name="文本框 6"/>
          <p:cNvSpPr txBox="1"/>
          <p:nvPr/>
        </p:nvSpPr>
        <p:spPr>
          <a:xfrm>
            <a:off x="8042275" y="4037965"/>
            <a:ext cx="3839210" cy="193802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>
              <a:lnSpc>
                <a:spcPct val="200000"/>
              </a:lnSpc>
            </a:pPr>
            <a:r>
              <a:rPr lang="zh-CN" altLang="en-US" sz="1200" b="1">
                <a:latin typeface="+mj-ea"/>
                <a:ea typeface="+mj-ea"/>
                <a:cs typeface="+mj-ea"/>
                <a:sym typeface="+mn-ea"/>
              </a:rPr>
              <a:t>场地费用</a:t>
            </a:r>
            <a:r>
              <a:rPr lang="zh-CN" altLang="en-US" sz="1200" b="1">
                <a:solidFill>
                  <a:srgbClr val="595959"/>
                </a:solidFill>
                <a:latin typeface="+mj-ea"/>
                <a:ea typeface="+mj-ea"/>
                <a:cs typeface="+mj-ea"/>
                <a:sym typeface="+mn-ea"/>
              </a:rPr>
              <a:t>：</a:t>
            </a:r>
            <a:r>
              <a:rPr lang="en-US" altLang="zh-CN" sz="1200" b="1">
                <a:solidFill>
                  <a:srgbClr val="147BC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4</a:t>
            </a:r>
            <a:r>
              <a:rPr lang="zh-CN" altLang="en-US" sz="1200" b="1">
                <a:solidFill>
                  <a:srgbClr val="147BC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万</a:t>
            </a:r>
            <a:r>
              <a:rPr lang="en-US" altLang="zh-CN" sz="1200" b="1">
                <a:solidFill>
                  <a:srgbClr val="147BC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/</a:t>
            </a:r>
            <a:r>
              <a:rPr lang="zh-CN" altLang="en-US" sz="1200" b="1">
                <a:solidFill>
                  <a:srgbClr val="147BC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天</a:t>
            </a:r>
            <a:r>
              <a:rPr lang="en-US" altLang="zh-CN" sz="1200" b="1">
                <a:solidFill>
                  <a:srgbClr val="147BC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  </a:t>
            </a:r>
            <a:endParaRPr lang="en-US" altLang="zh-CN" sz="1200" b="1">
              <a:solidFill>
                <a:srgbClr val="147BC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  <a:p>
            <a:pPr>
              <a:lnSpc>
                <a:spcPct val="200000"/>
              </a:lnSpc>
            </a:pPr>
            <a:r>
              <a:rPr lang="zh-CN" altLang="en-US" sz="1200" b="1">
                <a:latin typeface="+mn-ea"/>
                <a:cs typeface="+mn-ea"/>
                <a:sym typeface="+mn-ea"/>
              </a:rPr>
              <a:t>场地面积：</a:t>
            </a:r>
            <a:r>
              <a:rPr lang="zh-CN" sz="1200">
                <a:latin typeface="+mn-ea"/>
                <a:cs typeface="+mn-ea"/>
                <a:sym typeface="+mn-ea"/>
              </a:rPr>
              <a:t>长</a:t>
            </a:r>
            <a:r>
              <a:rPr lang="en-US" sz="1200">
                <a:latin typeface="+mn-ea"/>
                <a:cs typeface="+mn-ea"/>
                <a:sym typeface="+mn-ea"/>
              </a:rPr>
              <a:t>400</a:t>
            </a:r>
            <a:r>
              <a:rPr lang="en-US" sz="1200">
                <a:latin typeface="+mn-ea"/>
                <a:cs typeface="+mn-ea"/>
                <a:sym typeface="+mn-ea"/>
              </a:rPr>
              <a:t>m </a:t>
            </a:r>
            <a:r>
              <a:rPr lang="zh-CN" altLang="en-US" sz="1200">
                <a:latin typeface="+mn-ea"/>
                <a:cs typeface="+mn-ea"/>
                <a:sym typeface="+mn-ea"/>
              </a:rPr>
              <a:t>宽</a:t>
            </a:r>
            <a:r>
              <a:rPr lang="en-US" altLang="zh-CN" sz="1200">
                <a:latin typeface="+mn-ea"/>
                <a:cs typeface="+mn-ea"/>
                <a:sym typeface="+mn-ea"/>
              </a:rPr>
              <a:t>8</a:t>
            </a:r>
            <a:r>
              <a:rPr lang="en-US" altLang="zh-CN" sz="1200">
                <a:latin typeface="+mn-ea"/>
                <a:cs typeface="+mn-ea"/>
                <a:sym typeface="+mn-ea"/>
              </a:rPr>
              <a:t>0m </a:t>
            </a:r>
            <a:r>
              <a:rPr lang="zh-CN" altLang="en-US" sz="1200">
                <a:latin typeface="+mn-ea"/>
                <a:cs typeface="+mn-ea"/>
                <a:sym typeface="+mn-ea"/>
              </a:rPr>
              <a:t>总面积约</a:t>
            </a:r>
            <a:r>
              <a:rPr lang="en-US" altLang="zh-CN" sz="1200">
                <a:latin typeface="+mn-ea"/>
                <a:cs typeface="+mn-ea"/>
                <a:sym typeface="+mn-ea"/>
              </a:rPr>
              <a:t>32000</a:t>
            </a:r>
            <a:r>
              <a:rPr lang="zh-CN" altLang="en-US" sz="1200">
                <a:latin typeface="+mn-ea"/>
                <a:cs typeface="+mn-ea"/>
                <a:sym typeface="+mn-ea"/>
              </a:rPr>
              <a:t>㎡ 柏油地面</a:t>
            </a:r>
            <a:r>
              <a:rPr sz="1200">
                <a:latin typeface="+mn-ea"/>
                <a:cs typeface="+mn-ea"/>
                <a:sym typeface="+mn-ea"/>
              </a:rPr>
              <a:t> </a:t>
            </a:r>
            <a:r>
              <a:rPr lang="zh-CN" sz="1200">
                <a:latin typeface="+mn-ea"/>
                <a:cs typeface="+mn-ea"/>
                <a:sym typeface="+mn-ea"/>
              </a:rPr>
              <a:t>全封闭</a:t>
            </a:r>
            <a:endParaRPr sz="1200">
              <a:solidFill>
                <a:schemeClr val="tx1"/>
              </a:solidFill>
              <a:latin typeface="+mn-ea"/>
              <a:cs typeface="+mn-ea"/>
              <a:sym typeface="+mn-ea"/>
            </a:endParaRPr>
          </a:p>
          <a:p>
            <a:pPr>
              <a:lnSpc>
                <a:spcPct val="200000"/>
              </a:lnSpc>
            </a:pPr>
            <a:r>
              <a:rPr lang="zh-CN" altLang="en-US" sz="1200" b="1">
                <a:latin typeface="+mn-ea"/>
                <a:cs typeface="+mn-ea"/>
                <a:sym typeface="+mn-ea"/>
              </a:rPr>
              <a:t>供电供水：</a:t>
            </a:r>
            <a:r>
              <a:rPr sz="1200">
                <a:latin typeface="+mn-ea"/>
                <a:cs typeface="+mn-ea"/>
                <a:sym typeface="+mn-ea"/>
              </a:rPr>
              <a:t>380v/</a:t>
            </a:r>
            <a:r>
              <a:rPr lang="en-US" sz="1200">
                <a:latin typeface="+mn-ea"/>
                <a:cs typeface="+mn-ea"/>
                <a:sym typeface="+mn-ea"/>
              </a:rPr>
              <a:t>60</a:t>
            </a:r>
            <a:r>
              <a:rPr sz="1200">
                <a:latin typeface="+mn-ea"/>
                <a:cs typeface="+mn-ea"/>
                <a:sym typeface="+mn-ea"/>
              </a:rPr>
              <a:t>kw</a:t>
            </a:r>
            <a:endParaRPr sz="1200">
              <a:latin typeface="+mn-ea"/>
              <a:cs typeface="+mn-ea"/>
              <a:sym typeface="+mn-ea"/>
            </a:endParaRPr>
          </a:p>
          <a:p>
            <a:pPr>
              <a:lnSpc>
                <a:spcPct val="200000"/>
              </a:lnSpc>
            </a:pPr>
            <a:r>
              <a:rPr lang="zh-CN" altLang="en-US" sz="1200" b="1">
                <a:latin typeface="+mn-ea"/>
                <a:cs typeface="+mn-ea"/>
                <a:sym typeface="+mn-ea"/>
              </a:rPr>
              <a:t>配套设施：</a:t>
            </a:r>
            <a:r>
              <a:rPr sz="1200">
                <a:latin typeface="+mn-ea"/>
                <a:cs typeface="+mn-ea"/>
                <a:sym typeface="+mn-ea"/>
              </a:rPr>
              <a:t>停车位 </a:t>
            </a:r>
            <a:r>
              <a:rPr lang="zh-CN" sz="1200">
                <a:latin typeface="+mn-ea"/>
                <a:cs typeface="+mn-ea"/>
                <a:sym typeface="+mn-ea"/>
              </a:rPr>
              <a:t>固定洗手间</a:t>
            </a:r>
            <a:endParaRPr lang="zh-CN" altLang="en-US" sz="1200">
              <a:solidFill>
                <a:schemeClr val="tx1"/>
              </a:solidFill>
              <a:latin typeface="+mn-ea"/>
              <a:cs typeface="+mn-ea"/>
              <a:sym typeface="+mn-ea"/>
            </a:endParaRPr>
          </a:p>
        </p:txBody>
      </p:sp>
      <p:pic>
        <p:nvPicPr>
          <p:cNvPr id="2" name="图片 1" descr="d4606c2555f81c2ecea5ce2ad19b486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8060690" y="1917700"/>
            <a:ext cx="3619500" cy="2120265"/>
          </a:xfrm>
          <a:prstGeom prst="rect">
            <a:avLst/>
          </a:prstGeom>
        </p:spPr>
      </p:pic>
      <p:pic>
        <p:nvPicPr>
          <p:cNvPr id="4" name="图片 3" descr="长沙方特 试驾场地-0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2085" y="1010920"/>
            <a:ext cx="7698740" cy="5444490"/>
          </a:xfrm>
          <a:prstGeom prst="rect">
            <a:avLst/>
          </a:prstGeom>
        </p:spPr>
      </p:pic>
    </p:spTree>
    <p:custDataLst>
      <p:tags r:id="rId3"/>
    </p:custData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18" name="图片 17" descr="3d2a8e2d56c70f221f52a4a94bc6c6a"/>
          <p:cNvPicPr>
            <a:picLocks noChangeAspect="1"/>
          </p:cNvPicPr>
          <p:nvPr/>
        </p:nvPicPr>
        <p:blipFill>
          <a:blip r:embed="rId1"/>
          <a:srcRect r="6143"/>
          <a:stretch>
            <a:fillRect/>
          </a:stretch>
        </p:blipFill>
        <p:spPr>
          <a:xfrm>
            <a:off x="563880" y="1123950"/>
            <a:ext cx="3589655" cy="2339340"/>
          </a:xfrm>
          <a:prstGeom prst="rect">
            <a:avLst/>
          </a:prstGeom>
        </p:spPr>
      </p:pic>
      <p:pic>
        <p:nvPicPr>
          <p:cNvPr id="17" name="图片 16" descr="7dd04ef1c371f2d5cd5a1768227d928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4264025" y="3883660"/>
            <a:ext cx="3608705" cy="2337435"/>
          </a:xfrm>
          <a:prstGeom prst="rect">
            <a:avLst/>
          </a:prstGeom>
        </p:spPr>
      </p:pic>
      <p:pic>
        <p:nvPicPr>
          <p:cNvPr id="16" name="图片 15" descr="dbfccb3eacc5a51f70a1ad43d89e52e"/>
          <p:cNvPicPr>
            <a:picLocks noChangeAspect="1"/>
          </p:cNvPicPr>
          <p:nvPr/>
        </p:nvPicPr>
        <p:blipFill>
          <a:blip r:embed="rId3"/>
          <a:srcRect l="1651"/>
          <a:stretch>
            <a:fillRect/>
          </a:stretch>
        </p:blipFill>
        <p:spPr>
          <a:xfrm>
            <a:off x="564515" y="3882390"/>
            <a:ext cx="3592830" cy="2339975"/>
          </a:xfrm>
          <a:prstGeom prst="rect">
            <a:avLst/>
          </a:prstGeom>
        </p:spPr>
      </p:pic>
      <p:pic>
        <p:nvPicPr>
          <p:cNvPr id="5" name="图片 4" descr="b995135c0374ee3da8d12269f63f4fd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7983220" y="1117600"/>
            <a:ext cx="3714115" cy="2345690"/>
          </a:xfrm>
          <a:prstGeom prst="rect">
            <a:avLst/>
          </a:prstGeom>
        </p:spPr>
      </p:pic>
      <p:pic>
        <p:nvPicPr>
          <p:cNvPr id="4" name="图片 3" descr="4e52f845a6dfdc45c45bfef4408555a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4264025" y="1118235"/>
            <a:ext cx="3608705" cy="2345055"/>
          </a:xfrm>
          <a:prstGeom prst="rect">
            <a:avLst/>
          </a:prstGeom>
        </p:spPr>
      </p:pic>
      <p:pic>
        <p:nvPicPr>
          <p:cNvPr id="2" name="图片 1" descr="8566085cde364589c21ce80c88bcd95"/>
          <p:cNvPicPr>
            <a:picLocks noChangeAspect="1"/>
          </p:cNvPicPr>
          <p:nvPr/>
        </p:nvPicPr>
        <p:blipFill>
          <a:blip r:embed="rId6"/>
          <a:srcRect b="3185"/>
          <a:stretch>
            <a:fillRect/>
          </a:stretch>
        </p:blipFill>
        <p:spPr>
          <a:xfrm>
            <a:off x="7979410" y="3881120"/>
            <a:ext cx="3717925" cy="2355215"/>
          </a:xfrm>
          <a:prstGeom prst="rect">
            <a:avLst/>
          </a:prstGeom>
        </p:spPr>
      </p:pic>
      <p:sp>
        <p:nvSpPr>
          <p:cNvPr id="14" name="文本框 13"/>
          <p:cNvSpPr txBox="1"/>
          <p:nvPr/>
        </p:nvSpPr>
        <p:spPr>
          <a:xfrm>
            <a:off x="8794750" y="6272530"/>
            <a:ext cx="2578100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sz="1200">
                <a:latin typeface="+mn-ea"/>
                <a:cs typeface="+mn-ea"/>
                <a:sym typeface="+mn-ea"/>
              </a:rPr>
              <a:t>寰球汽车</a:t>
            </a:r>
            <a:endParaRPr lang="zh-CN" sz="1200">
              <a:latin typeface="+mn-ea"/>
              <a:cs typeface="+mn-ea"/>
              <a:sym typeface="+mn-ea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4977765" y="3515360"/>
            <a:ext cx="2122805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sz="1200">
                <a:latin typeface="+mn-ea"/>
                <a:cs typeface="+mn-ea"/>
                <a:sym typeface="+mn-ea"/>
              </a:rPr>
              <a:t>寰球汽车</a:t>
            </a:r>
            <a:endParaRPr sz="1200">
              <a:latin typeface="+mn-ea"/>
              <a:cs typeface="+mn-ea"/>
              <a:sym typeface="+mn-ea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8695055" y="3515360"/>
            <a:ext cx="2366010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sz="1200">
                <a:latin typeface="+mn-ea"/>
                <a:cs typeface="+mn-ea"/>
                <a:sym typeface="+mn-ea"/>
              </a:rPr>
              <a:t>寰球汽车</a:t>
            </a:r>
            <a:endParaRPr sz="1200">
              <a:latin typeface="+mn-ea"/>
              <a:cs typeface="+mn-ea"/>
              <a:sym typeface="+mn-ea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600710" y="6272530"/>
            <a:ext cx="3556635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sz="1200">
                <a:latin typeface="+mn-ea"/>
                <a:cs typeface="+mn-ea"/>
                <a:sym typeface="+mn-ea"/>
              </a:rPr>
              <a:t>寰球汽车</a:t>
            </a:r>
            <a:endParaRPr lang="zh-CN" sz="1200">
              <a:latin typeface="+mn-ea"/>
              <a:cs typeface="+mn-ea"/>
              <a:sym typeface="+mn-ea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4316095" y="6285865"/>
            <a:ext cx="3556635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sz="1200">
                <a:latin typeface="+mn-ea"/>
                <a:cs typeface="+mn-ea"/>
                <a:sym typeface="+mn-ea"/>
              </a:rPr>
              <a:t>寰球汽车</a:t>
            </a:r>
            <a:endParaRPr sz="1200">
              <a:latin typeface="+mn-ea"/>
              <a:cs typeface="+mn-ea"/>
              <a:sym typeface="+mn-ea"/>
            </a:endParaRPr>
          </a:p>
        </p:txBody>
      </p:sp>
      <p:sp>
        <p:nvSpPr>
          <p:cNvPr id="15" name="文本框 14"/>
          <p:cNvSpPr txBox="1"/>
          <p:nvPr/>
        </p:nvSpPr>
        <p:spPr>
          <a:xfrm>
            <a:off x="600075" y="3513455"/>
            <a:ext cx="3653790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sz="1200">
                <a:latin typeface="+mn-ea"/>
                <a:cs typeface="+mn-ea"/>
                <a:sym typeface="+mn-ea"/>
              </a:rPr>
              <a:t>场地实景图</a:t>
            </a:r>
            <a:endParaRPr sz="1200">
              <a:latin typeface="+mn-ea"/>
              <a:cs typeface="+mn-ea"/>
              <a:sym typeface="+mn-ea"/>
            </a:endParaRPr>
          </a:p>
        </p:txBody>
      </p:sp>
    </p:spTree>
    <p:custDataLst>
      <p:tags r:id="rId7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176"/>
</p:tagLst>
</file>

<file path=ppt/tags/tag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176"/>
</p:tagLst>
</file>

<file path=ppt/tags/tag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18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19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0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21.xml><?xml version="1.0" encoding="utf-8"?>
<p:tagLst xmlns:p="http://schemas.openxmlformats.org/presentationml/2006/main">
  <p:tag name="KSO_WPP_MARK_KEY" val="8a72a513-c022-4ee0-9d2f-9848ada4fdc2"/>
  <p:tag name="COMMONDATA" val="eyJoZGlkIjoiOWIxYjkzMjc4NDY0ODk3ODM0Mzk1YjQwYzJlY2RjYWQifQ=="/>
</p:tagLst>
</file>

<file path=ppt/tags/tag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heme/theme1.xml><?xml version="1.0" encoding="utf-8"?>
<a:theme xmlns:a="http://schemas.openxmlformats.org/drawingml/2006/main" name="Office 主题​​">
  <a:themeElements>
    <a:clrScheme name="新版空白演示配色">
      <a:dk1>
        <a:srgbClr val="000000"/>
      </a:dk1>
      <a:lt1>
        <a:srgbClr val="FFFFFF"/>
      </a:lt1>
      <a:dk2>
        <a:srgbClr val="0F1423"/>
      </a:dk2>
      <a:lt2>
        <a:srgbClr val="FFFFFF"/>
      </a:lt2>
      <a:accent1>
        <a:srgbClr val="6096E6"/>
      </a:accent1>
      <a:accent2>
        <a:srgbClr val="58B6E5"/>
      </a:accent2>
      <a:accent3>
        <a:srgbClr val="56CA95"/>
      </a:accent3>
      <a:accent4>
        <a:srgbClr val="FFBA55"/>
      </a:accent4>
      <a:accent5>
        <a:srgbClr val="F18870"/>
      </a:accent5>
      <a:accent6>
        <a:srgbClr val="EC5F74"/>
      </a:accent6>
      <a:hlink>
        <a:srgbClr val="0563C1"/>
      </a:hlink>
      <a:folHlink>
        <a:srgbClr val="954D72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169</Words>
  <Application>WPS 演示</Application>
  <PresentationFormat>宽屏</PresentationFormat>
  <Paragraphs>21</Paragraphs>
  <Slides>3</Slides>
  <Notes>4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3</vt:i4>
      </vt:variant>
    </vt:vector>
  </HeadingPairs>
  <TitlesOfParts>
    <vt:vector size="11" baseType="lpstr">
      <vt:lpstr>Arial</vt:lpstr>
      <vt:lpstr>宋体</vt:lpstr>
      <vt:lpstr>Wingdings</vt:lpstr>
      <vt:lpstr>微软雅黑</vt:lpstr>
      <vt:lpstr>Wingdings</vt:lpstr>
      <vt:lpstr>Arial Unicode MS</vt:lpstr>
      <vt:lpstr>Calibri</vt:lpstr>
      <vt:lpstr>Office 主题​​</vt:lpstr>
      <vt:lpstr>长沙方特试驾场地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>s_兔玖</cp:lastModifiedBy>
  <cp:revision>354</cp:revision>
  <dcterms:created xsi:type="dcterms:W3CDTF">2019-06-19T02:08:00Z</dcterms:created>
  <dcterms:modified xsi:type="dcterms:W3CDTF">2023-03-08T06:47:56Z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2052-11.1.0.13703</vt:lpwstr>
  </property>
  <property fmtid="{D5CDD505-2E9C-101B-9397-08002B2CF9AE}" pid="3" name="ICV">
    <vt:lpwstr>9D3B27AAA406477EBFE238FD70A28842</vt:lpwstr>
  </property>
</Properties>
</file>