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419" r:id="rId3"/>
    <p:sldId id="414" r:id="rId4"/>
    <p:sldId id="415" r:id="rId5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0" userDrawn="1">
          <p15:clr>
            <a:srgbClr val="A4A3A4"/>
          </p15:clr>
        </p15:guide>
        <p15:guide id="2" pos="256" userDrawn="1">
          <p15:clr>
            <a:srgbClr val="A4A3A4"/>
          </p15:clr>
        </p15:guide>
        <p15:guide id="3" pos="7374" userDrawn="1">
          <p15:clr>
            <a:srgbClr val="A4A3A4"/>
          </p15:clr>
        </p15:guide>
        <p15:guide id="4" orient="horz" pos="637" userDrawn="1">
          <p15:clr>
            <a:srgbClr val="A4A3A4"/>
          </p15:clr>
        </p15:guide>
        <p15:guide id="5" orient="horz" pos="3316" userDrawn="1">
          <p15:clr>
            <a:srgbClr val="A4A3A4"/>
          </p15:clr>
        </p15:guide>
        <p15:guide id="6" orient="horz" pos="1153" userDrawn="1">
          <p15:clr>
            <a:srgbClr val="A4A3A4"/>
          </p15:clr>
        </p15:guide>
        <p15:guide id="7" pos="5068" userDrawn="1">
          <p15:clr>
            <a:srgbClr val="A4A3A4"/>
          </p15:clr>
        </p15:guide>
        <p15:guide id="8" orient="horz" pos="3162" userDrawn="1">
          <p15:clr>
            <a:srgbClr val="A4A3A4"/>
          </p15:clr>
        </p15:guide>
        <p15:guide id="9" orient="horz" pos="2573" userDrawn="1">
          <p15:clr>
            <a:srgbClr val="A4A3A4"/>
          </p15:clr>
        </p15:guide>
        <p15:guide id="10" orient="horz" pos="865" userDrawn="1">
          <p15:clr>
            <a:srgbClr val="A4A3A4"/>
          </p15:clr>
        </p15:guide>
        <p15:guide id="11" orient="horz" pos="3726" userDrawn="1">
          <p15:clr>
            <a:srgbClr val="A4A3A4"/>
          </p15:clr>
        </p15:guide>
        <p15:guide id="12" pos="49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E552E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380"/>
        <p:guide pos="256"/>
        <p:guide pos="7374"/>
        <p:guide orient="horz" pos="637"/>
        <p:guide orient="horz" pos="3316"/>
        <p:guide orient="horz" pos="1153"/>
        <p:guide pos="5068"/>
        <p:guide orient="horz" pos="3162"/>
        <p:guide orient="horz" pos="2573"/>
        <p:guide orient="horz" pos="865"/>
        <p:guide orient="horz" pos="3726"/>
        <p:guide pos="494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2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image" Target="../media/image1.png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tags" Target="../tags/tag12.xml"/><Relationship Id="rId8" Type="http://schemas.openxmlformats.org/officeDocument/2006/relationships/tags" Target="../tags/tag11.xml"/><Relationship Id="rId7" Type="http://schemas.openxmlformats.org/officeDocument/2006/relationships/tags" Target="../tags/tag10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9265" y="1012190"/>
            <a:ext cx="11236325" cy="6350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69125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sz="8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9005870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3236595" y="615950"/>
            <a:ext cx="8954770" cy="0"/>
          </a:xfrm>
          <a:prstGeom prst="line">
            <a:avLst/>
          </a:prstGeom>
          <a:ln w="38100" cmpd="sng">
            <a:solidFill>
              <a:srgbClr val="FE552E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 descr="a7a756c211b02af0ecd73b7417b0f30"/>
          <p:cNvPicPr>
            <a:picLocks noChangeAspect="1"/>
          </p:cNvPicPr>
          <p:nvPr userDrawn="1"/>
        </p:nvPicPr>
        <p:blipFill>
          <a:blip r:embed="rId6"/>
          <a:srcRect l="2113" t="16688" r="7104" b="14987"/>
          <a:stretch>
            <a:fillRect/>
          </a:stretch>
        </p:blipFill>
        <p:spPr>
          <a:xfrm>
            <a:off x="381000" y="160655"/>
            <a:ext cx="2757170" cy="6565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tags" Target="../tags/tag17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8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19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20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 t="4797"/>
          <a:stretch>
            <a:fillRect/>
          </a:stretch>
        </p:blipFill>
        <p:spPr>
          <a:xfrm>
            <a:off x="406400" y="1012190"/>
            <a:ext cx="11399520" cy="586041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olidFill>
                  <a:schemeClr val="bg1"/>
                </a:solidFill>
              </a:rPr>
              <a:t>重庆悦来</a:t>
            </a:r>
            <a:r>
              <a:rPr lang="zh-CN" altLang="en-US" sz="2800">
                <a:solidFill>
                  <a:schemeClr val="bg1"/>
                </a:solidFill>
              </a:rPr>
              <a:t>试驾场地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 rot="10800000">
            <a:off x="417195" y="5369560"/>
            <a:ext cx="11397615" cy="1485265"/>
          </a:xfrm>
          <a:prstGeom prst="rect">
            <a:avLst/>
          </a:prstGeom>
          <a:gradFill>
            <a:gsLst>
              <a:gs pos="0">
                <a:schemeClr val="tx1">
                  <a:alpha val="43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406400" y="5915025"/>
            <a:ext cx="11299190" cy="6451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p>
            <a:pPr algn="l">
              <a:lnSpc>
                <a:spcPct val="150000"/>
              </a:lnSpc>
            </a:pPr>
            <a:r>
              <a:rPr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重庆悦来试驾场地位于重庆市国际博览中心，是现目前重庆主城区内面积最大，路面最好，试驾配套体系最完善的试驾场地。交通便利，配套设施完善，绿化优美，是汽车厂商试乘试驾活动的最优选择。宽阔的场地足够规划各种赛道或试驾路线：S弯，U形弯，绕桩，8字形，紧急避让，枕木路段等。</a:t>
            </a:r>
            <a:endParaRPr sz="1200" b="1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8045450" y="3977005"/>
            <a:ext cx="375475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200000"/>
              </a:lnSpc>
            </a:pPr>
            <a:r>
              <a:rPr lang="zh-CN" altLang="en-US" sz="1200" b="1">
                <a:solidFill>
                  <a:schemeClr val="tx1"/>
                </a:solidFill>
                <a:latin typeface="+mj-ea"/>
                <a:ea typeface="+mj-ea"/>
                <a:cs typeface="+mj-ea"/>
                <a:sym typeface="+mn-ea"/>
              </a:rPr>
              <a:t>场地费用</a:t>
            </a:r>
            <a:r>
              <a:rPr lang="zh-CN" altLang="en-US" sz="1200" b="1">
                <a:solidFill>
                  <a:srgbClr val="595959"/>
                </a:solidFill>
                <a:latin typeface="+mj-ea"/>
                <a:ea typeface="+mj-ea"/>
                <a:cs typeface="+mj-ea"/>
                <a:sym typeface="+mn-ea"/>
              </a:rPr>
              <a:t>：</a:t>
            </a:r>
            <a:r>
              <a:rPr lang="zh-CN" altLang="en-US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6万/天</a:t>
            </a:r>
            <a:endParaRPr lang="zh-CN" altLang="en-US" sz="1200" b="1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+mj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solidFill>
                  <a:schemeClr val="tx1"/>
                </a:solidFill>
                <a:latin typeface="+mj-ea"/>
                <a:ea typeface="+mj-ea"/>
                <a:cs typeface="+mj-ea"/>
              </a:rPr>
              <a:t>场地面积：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长</a:t>
            </a:r>
            <a:r>
              <a:rPr lang="en-US" altLang="zh-CN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200m 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宽</a:t>
            </a:r>
            <a:r>
              <a:rPr lang="en-US" altLang="zh-CN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160m 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最窄宽</a:t>
            </a:r>
            <a:r>
              <a:rPr lang="en-US" altLang="zh-CN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110m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柏油地面 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全封闭</a:t>
            </a:r>
            <a:endParaRPr lang="zh-CN" altLang="en-US" sz="1200">
              <a:solidFill>
                <a:schemeClr val="tx1"/>
              </a:solidFill>
              <a:latin typeface="+mj-ea"/>
              <a:ea typeface="+mj-ea"/>
              <a:cs typeface="+mj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solidFill>
                  <a:schemeClr val="tx1"/>
                </a:solidFill>
                <a:latin typeface="+mj-ea"/>
                <a:ea typeface="+mj-ea"/>
                <a:cs typeface="+mj-ea"/>
              </a:rPr>
              <a:t>供电供水：</a:t>
            </a:r>
            <a:r>
              <a:rPr lang="zh-CN" altLang="en-US" sz="1200">
                <a:solidFill>
                  <a:schemeClr val="tx1"/>
                </a:solidFill>
                <a:latin typeface="+mj-ea"/>
                <a:ea typeface="+mj-ea"/>
                <a:cs typeface="+mj-ea"/>
              </a:rPr>
              <a:t>380v/</a:t>
            </a:r>
            <a:r>
              <a:rPr lang="en-US" altLang="zh-CN" sz="1200">
                <a:solidFill>
                  <a:schemeClr val="tx1"/>
                </a:solidFill>
                <a:latin typeface="+mj-ea"/>
                <a:ea typeface="+mj-ea"/>
                <a:cs typeface="+mj-ea"/>
              </a:rPr>
              <a:t>200A </a:t>
            </a:r>
            <a:r>
              <a:rPr lang="zh-CN" altLang="en-US" sz="1200">
                <a:solidFill>
                  <a:schemeClr val="tx1"/>
                </a:solidFill>
                <a:latin typeface="+mj-ea"/>
                <a:ea typeface="+mj-ea"/>
                <a:cs typeface="+mj-ea"/>
              </a:rPr>
              <a:t>方便接水 固定洗手间</a:t>
            </a:r>
            <a:endParaRPr lang="zh-CN" altLang="en-US" sz="1200">
              <a:solidFill>
                <a:schemeClr val="tx1"/>
              </a:solidFill>
              <a:latin typeface="+mj-ea"/>
              <a:ea typeface="+mj-ea"/>
              <a:cs typeface="+mj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solidFill>
                  <a:schemeClr val="tx1"/>
                </a:solidFill>
                <a:latin typeface="+mj-ea"/>
                <a:ea typeface="+mj-ea"/>
                <a:cs typeface="+mj-ea"/>
              </a:rPr>
              <a:t>配套设施：</a:t>
            </a:r>
            <a:r>
              <a:rPr lang="zh-CN" altLang="en-US" sz="1200">
                <a:solidFill>
                  <a:schemeClr val="tx1"/>
                </a:solidFill>
                <a:latin typeface="+mj-ea"/>
                <a:ea typeface="+mj-ea"/>
                <a:cs typeface="+mj-ea"/>
              </a:rPr>
              <a:t>停车位</a:t>
            </a:r>
            <a:endParaRPr lang="zh-CN" altLang="en-US" sz="1200">
              <a:solidFill>
                <a:schemeClr val="tx1"/>
              </a:solidFill>
              <a:latin typeface="+mj-ea"/>
              <a:ea typeface="+mj-ea"/>
              <a:cs typeface="+mj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 b="12561"/>
          <a:stretch>
            <a:fillRect/>
          </a:stretch>
        </p:blipFill>
        <p:spPr>
          <a:xfrm>
            <a:off x="8045450" y="1530350"/>
            <a:ext cx="3647440" cy="2386965"/>
          </a:xfrm>
          <a:prstGeom prst="rect">
            <a:avLst/>
          </a:prstGeom>
        </p:spPr>
      </p:pic>
      <p:pic>
        <p:nvPicPr>
          <p:cNvPr id="4" name="图片 3" descr="重庆悦来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915" y="1010920"/>
            <a:ext cx="5880735" cy="515493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566545" y="3339783"/>
            <a:ext cx="155448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latin typeface="+mn-ea"/>
                <a:cs typeface="+mn-ea"/>
              </a:rPr>
              <a:t>奔驰</a:t>
            </a:r>
            <a:r>
              <a:rPr lang="en-US" altLang="zh-CN" sz="1200">
                <a:latin typeface="+mn-ea"/>
                <a:cs typeface="+mn-ea"/>
              </a:rPr>
              <a:t>AMG</a:t>
            </a:r>
            <a:r>
              <a:rPr lang="zh-CN" altLang="en-US" sz="1200">
                <a:latin typeface="+mn-ea"/>
                <a:cs typeface="+mn-ea"/>
              </a:rPr>
              <a:t>试驾会</a:t>
            </a:r>
            <a:endParaRPr lang="zh-CN" altLang="en-US" sz="1200">
              <a:latin typeface="+mn-ea"/>
              <a:cs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731885" y="3339783"/>
            <a:ext cx="215963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>
                <a:latin typeface="+mn-ea"/>
                <a:cs typeface="+mn-ea"/>
              </a:rPr>
              <a:t>广汽新能源Aion LX试驾会</a:t>
            </a:r>
            <a:endParaRPr lang="zh-CN" altLang="en-US" sz="1200">
              <a:latin typeface="+mn-ea"/>
              <a:cs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556385" y="5902008"/>
            <a:ext cx="129349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latin typeface="+mn-ea"/>
                <a:cs typeface="+mn-ea"/>
              </a:rPr>
              <a:t>小鹏汽车试驾会</a:t>
            </a:r>
            <a:endParaRPr lang="zh-CN" sz="1200">
              <a:latin typeface="+mn-ea"/>
              <a:cs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893310" y="5902008"/>
            <a:ext cx="208153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1200">
                <a:latin typeface="+mn-ea"/>
                <a:cs typeface="+mn-ea"/>
              </a:rPr>
              <a:t>玛莎拉蒂全国驾驶体验营</a:t>
            </a:r>
            <a:endParaRPr sz="1200">
              <a:latin typeface="+mn-ea"/>
              <a:cs typeface="+mn-ea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4240530" y="1385570"/>
            <a:ext cx="3386455" cy="1960880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5207000" y="3339783"/>
            <a:ext cx="145415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1200">
                <a:latin typeface="+mn-ea"/>
                <a:cs typeface="+mn-ea"/>
              </a:rPr>
              <a:t>Jeep全路况体验日</a:t>
            </a:r>
            <a:endParaRPr sz="1200">
              <a:latin typeface="+mn-ea"/>
              <a:cs typeface="+mn-ea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045450" y="1373505"/>
            <a:ext cx="3642360" cy="198501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240530" y="3779520"/>
            <a:ext cx="3386455" cy="2134235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8731885" y="5902008"/>
            <a:ext cx="208153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1200">
                <a:latin typeface="+mn-ea"/>
                <a:cs typeface="+mn-ea"/>
              </a:rPr>
              <a:t>智己</a:t>
            </a:r>
            <a:r>
              <a:rPr lang="en-US" altLang="zh-CN" sz="1200">
                <a:latin typeface="+mn-ea"/>
                <a:cs typeface="+mn-ea"/>
              </a:rPr>
              <a:t>L7</a:t>
            </a:r>
            <a:r>
              <a:rPr lang="zh-CN" altLang="en-US" sz="1200">
                <a:latin typeface="+mn-ea"/>
                <a:cs typeface="+mn-ea"/>
              </a:rPr>
              <a:t>试驾活动</a:t>
            </a:r>
            <a:endParaRPr lang="zh-CN" altLang="en-US" sz="1200">
              <a:latin typeface="+mn-ea"/>
              <a:cs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414020" y="3793490"/>
            <a:ext cx="3597910" cy="212217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414020" y="1373505"/>
            <a:ext cx="3590290" cy="1956435"/>
          </a:xfrm>
          <a:prstGeom prst="rect">
            <a:avLst/>
          </a:prstGeom>
        </p:spPr>
      </p:pic>
      <p:pic>
        <p:nvPicPr>
          <p:cNvPr id="4" name="图片 3" descr="d8220c311a524e59830bd660f2476f0a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8046085" y="3793490"/>
            <a:ext cx="3641090" cy="2124075"/>
          </a:xfrm>
          <a:prstGeom prst="rect">
            <a:avLst/>
          </a:prstGeom>
        </p:spPr>
      </p:pic>
    </p:spTree>
    <p:custDataLst>
      <p:tags r:id="rId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1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21.xml><?xml version="1.0" encoding="utf-8"?>
<p:tagLst xmlns:p="http://schemas.openxmlformats.org/presentationml/2006/main">
  <p:tag name="KSO_DOCER_TEMPLATE_OPEN_ONCE_MARK" val="1"/>
  <p:tag name="KSO_WPP_MARK_KEY" val="c189b6ac-9e79-46a3-87e6-0b77abe85dd0"/>
  <p:tag name="COMMONDATA" val="eyJoZGlkIjoiYThmNTk2OGY0ZWVjMTBkZDI2MmM3MThhMjk2ODBkNzgifQ==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</Words>
  <Application>WPS 演示</Application>
  <PresentationFormat>宽屏</PresentationFormat>
  <Paragraphs>21</Paragraphs>
  <Slides>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重庆悦来试驾场地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胖子不会少吃</cp:lastModifiedBy>
  <cp:revision>219</cp:revision>
  <dcterms:created xsi:type="dcterms:W3CDTF">2019-06-19T02:08:00Z</dcterms:created>
  <dcterms:modified xsi:type="dcterms:W3CDTF">2023-03-07T08:02:52Z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2052-11.1.0.12970</vt:lpwstr>
  </property>
  <property fmtid="{D5CDD505-2E9C-101B-9397-08002B2CF9AE}" pid="3" name="ICV">
    <vt:lpwstr>54E97BF5498947CB976C3B8AE724B2D0</vt:lpwstr>
  </property>
</Properties>
</file>