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5" orient="horz" pos="2121" userDrawn="1">
          <p15:clr>
            <a:srgbClr val="A4A3A4"/>
          </p15:clr>
        </p15:guide>
        <p15:guide id="2" pos="2460" userDrawn="1">
          <p15:clr>
            <a:srgbClr val="A4A3A4"/>
          </p15:clr>
        </p15:guide>
        <p15:guide id="3" orient="horz" pos="2430" userDrawn="1">
          <p15:clr>
            <a:srgbClr val="A4A3A4"/>
          </p15:clr>
        </p15:guide>
        <p15:guide id="4" pos="290" userDrawn="1">
          <p15:clr>
            <a:srgbClr val="A4A3A4"/>
          </p15:clr>
        </p15:guide>
        <p15:guide id="5" pos="7444" userDrawn="1">
          <p15:clr>
            <a:srgbClr val="A4A3A4"/>
          </p15:clr>
        </p15:guide>
        <p15:guide id="6" orient="horz" pos="688" userDrawn="1">
          <p15:clr>
            <a:srgbClr val="A4A3A4"/>
          </p15:clr>
        </p15:guide>
        <p15:guide id="7" orient="horz" pos="3382" userDrawn="1">
          <p15:clr>
            <a:srgbClr val="A4A3A4"/>
          </p15:clr>
        </p15:guide>
        <p15:guide id="8" orient="horz" pos="1038" userDrawn="1">
          <p15:clr>
            <a:srgbClr val="A4A3A4"/>
          </p15:clr>
        </p15:guide>
        <p15:guide id="14" pos="5230" userDrawn="1">
          <p15:clr>
            <a:srgbClr val="A4A3A4"/>
          </p15:clr>
        </p15:guide>
        <p15:guide id="10" orient="horz" pos="3004" userDrawn="1">
          <p15:clr>
            <a:srgbClr val="A4A3A4"/>
          </p15:clr>
        </p15:guide>
        <p15:guide id="11" orient="horz" pos="875" userDrawn="1">
          <p15:clr>
            <a:srgbClr val="A4A3A4"/>
          </p15:clr>
        </p15:guide>
        <p15:guide id="13" pos="3840" userDrawn="1">
          <p15:clr>
            <a:srgbClr val="A4A3A4"/>
          </p15:clr>
        </p15:guide>
        <p15:guide id="16" orient="horz" pos="37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1"/>
        <p:guide pos="2460"/>
        <p:guide orient="horz" pos="2430"/>
        <p:guide pos="290"/>
        <p:guide pos="7444"/>
        <p:guide orient="horz" pos="688"/>
        <p:guide orient="horz" pos="3382"/>
        <p:guide orient="horz" pos="1038"/>
        <p:guide pos="5230"/>
        <p:guide orient="horz" pos="3004"/>
        <p:guide orient="horz" pos="875"/>
        <p:guide pos="3840"/>
        <p:guide orient="horz" pos="371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3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../media/image8.jpeg"/><Relationship Id="rId7" Type="http://schemas.openxmlformats.org/officeDocument/2006/relationships/tags" Target="../tags/tag23.xml"/><Relationship Id="rId6" Type="http://schemas.openxmlformats.org/officeDocument/2006/relationships/image" Target="../media/image7.jpeg"/><Relationship Id="rId5" Type="http://schemas.openxmlformats.org/officeDocument/2006/relationships/tags" Target="../tags/tag22.xml"/><Relationship Id="rId4" Type="http://schemas.openxmlformats.org/officeDocument/2006/relationships/image" Target="../media/image6.jpeg"/><Relationship Id="rId3" Type="http://schemas.openxmlformats.org/officeDocument/2006/relationships/tags" Target="../tags/tag21.xml"/><Relationship Id="rId21" Type="http://schemas.openxmlformats.org/officeDocument/2006/relationships/notesSlide" Target="../notesSlides/notesSlide1.x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9" Type="http://schemas.openxmlformats.org/officeDocument/2006/relationships/tags" Target="../tags/tag32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image" Target="../media/image10.jpeg"/><Relationship Id="rId11" Type="http://schemas.openxmlformats.org/officeDocument/2006/relationships/tags" Target="../tags/tag25.xml"/><Relationship Id="rId10" Type="http://schemas.openxmlformats.org/officeDocument/2006/relationships/image" Target="../media/image9.jpe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7680" y="1012190"/>
            <a:ext cx="11343640" cy="58464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492760" y="5369560"/>
            <a:ext cx="1132586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87680" y="1012190"/>
            <a:ext cx="1134364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558165" y="1012190"/>
            <a:ext cx="11236325" cy="635000"/>
          </a:xfrm>
        </p:spPr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杭州</a:t>
            </a:r>
            <a:r>
              <a:rPr lang="en-US" altLang="zh-CN" sz="2800">
                <a:solidFill>
                  <a:schemeClr val="bg1"/>
                </a:solidFill>
              </a:rPr>
              <a:t>e</a:t>
            </a:r>
            <a:r>
              <a:rPr sz="2800">
                <a:solidFill>
                  <a:schemeClr val="bg1"/>
                </a:solidFill>
              </a:rPr>
              <a:t>赛</a:t>
            </a:r>
            <a:r>
              <a:rPr lang="en-US" altLang="zh-CN" sz="2800">
                <a:solidFill>
                  <a:schemeClr val="bg1"/>
                </a:solidFill>
              </a:rPr>
              <a:t> </a:t>
            </a:r>
            <a:r>
              <a:rPr lang="zh-CN" altLang="en-US" sz="2800">
                <a:solidFill>
                  <a:schemeClr val="bg1"/>
                </a:solidFill>
              </a:rPr>
              <a:t>试驾场地</a:t>
            </a:r>
            <a:endParaRPr sz="28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2605" y="5841365"/>
            <a:ext cx="11295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杭州e赛 试驾场地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，位于杭州市萧山区先锋河西路，最长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220m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，宽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80m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，总面积约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17000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㎡，全封闭柏油硬化场地，适合汽车试乘试驾等活动。</a:t>
            </a: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8042910" y="3801110"/>
            <a:ext cx="37750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场地费用：</a:t>
            </a:r>
            <a:r>
              <a:rPr lang="en-US" altLang="zh-CN" sz="1200">
                <a:solidFill>
                  <a:schemeClr val="tx1"/>
                </a:solidFill>
                <a:effectLst/>
                <a:latin typeface="+mn-ea"/>
                <a:cs typeface="+mn-ea"/>
                <a:sym typeface="+mn-ea"/>
              </a:rPr>
              <a:t>4</a:t>
            </a:r>
            <a:r>
              <a:rPr lang="zh-CN" altLang="en-US" sz="1200">
                <a:solidFill>
                  <a:schemeClr val="tx1"/>
                </a:solidFill>
                <a:effectLst/>
                <a:latin typeface="+mn-ea"/>
                <a:cs typeface="+mn-ea"/>
                <a:sym typeface="+mn-ea"/>
              </a:rPr>
              <a:t>万/天</a:t>
            </a:r>
            <a:endParaRPr lang="zh-CN" altLang="en-US" sz="1200" b="1">
              <a:solidFill>
                <a:schemeClr val="tx1"/>
              </a:solidFill>
              <a:effectLst/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最长220m 宽80m 面积约17000㎡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全封闭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柏油硬化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380V/100kw</a:t>
            </a: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固定洗手间</a:t>
            </a:r>
            <a:endParaRPr lang="en-US" altLang="zh-CN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杭州e赛试驾场地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375" y="1167765"/>
            <a:ext cx="7129780" cy="50431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27803" r="13417"/>
          <a:stretch>
            <a:fillRect/>
          </a:stretch>
        </p:blipFill>
        <p:spPr>
          <a:xfrm>
            <a:off x="8042910" y="1092200"/>
            <a:ext cx="3775075" cy="27654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7293"/>
          <a:stretch>
            <a:fillRect/>
          </a:stretch>
        </p:blipFill>
        <p:spPr>
          <a:xfrm>
            <a:off x="366395" y="3836670"/>
            <a:ext cx="3538855" cy="2077085"/>
          </a:xfrm>
          <a:prstGeom prst="rect">
            <a:avLst/>
          </a:prstGeom>
        </p:spPr>
      </p:pic>
      <p:pic>
        <p:nvPicPr>
          <p:cNvPr id="8" name="图片 7" descr="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26799"/>
          <a:stretch>
            <a:fillRect/>
          </a:stretch>
        </p:blipFill>
        <p:spPr>
          <a:xfrm>
            <a:off x="8302625" y="3836670"/>
            <a:ext cx="3514090" cy="207518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11769"/>
          <a:stretch>
            <a:fillRect/>
          </a:stretch>
        </p:blipFill>
        <p:spPr>
          <a:xfrm>
            <a:off x="3989070" y="3857625"/>
            <a:ext cx="4213225" cy="2056130"/>
          </a:xfrm>
          <a:prstGeom prst="rect">
            <a:avLst/>
          </a:prstGeom>
        </p:spPr>
      </p:pic>
      <p:pic>
        <p:nvPicPr>
          <p:cNvPr id="11" name="图片 10" descr="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32705"/>
          <a:stretch>
            <a:fillRect/>
          </a:stretch>
        </p:blipFill>
        <p:spPr>
          <a:xfrm>
            <a:off x="8277225" y="1089660"/>
            <a:ext cx="3539490" cy="2302510"/>
          </a:xfrm>
          <a:prstGeom prst="rect">
            <a:avLst/>
          </a:prstGeom>
        </p:spPr>
      </p:pic>
      <p:pic>
        <p:nvPicPr>
          <p:cNvPr id="12" name="图片 11" descr="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l="21554"/>
          <a:stretch>
            <a:fillRect/>
          </a:stretch>
        </p:blipFill>
        <p:spPr>
          <a:xfrm>
            <a:off x="3989070" y="1089660"/>
            <a:ext cx="4213225" cy="2307590"/>
          </a:xfrm>
          <a:prstGeom prst="rect">
            <a:avLst/>
          </a:prstGeom>
        </p:spPr>
      </p:pic>
      <p:pic>
        <p:nvPicPr>
          <p:cNvPr id="14" name="图片 13" descr="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l="33934"/>
          <a:stretch>
            <a:fillRect/>
          </a:stretch>
        </p:blipFill>
        <p:spPr>
          <a:xfrm>
            <a:off x="364490" y="1089660"/>
            <a:ext cx="3540760" cy="2307590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13"/>
            </p:custDataLst>
          </p:nvPr>
        </p:nvSpPr>
        <p:spPr>
          <a:xfrm>
            <a:off x="437515" y="3397250"/>
            <a:ext cx="3572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14"/>
            </p:custDataLst>
          </p:nvPr>
        </p:nvSpPr>
        <p:spPr>
          <a:xfrm>
            <a:off x="8289925" y="3363595"/>
            <a:ext cx="35236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15"/>
            </p:custDataLst>
          </p:nvPr>
        </p:nvSpPr>
        <p:spPr>
          <a:xfrm>
            <a:off x="438785" y="5993130"/>
            <a:ext cx="35699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16"/>
            </p:custDataLst>
          </p:nvPr>
        </p:nvSpPr>
        <p:spPr>
          <a:xfrm>
            <a:off x="4257040" y="3377565"/>
            <a:ext cx="37617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4" name="文本框 23"/>
          <p:cNvSpPr txBox="1"/>
          <p:nvPr>
            <p:custDataLst>
              <p:tags r:id="rId17"/>
            </p:custDataLst>
          </p:nvPr>
        </p:nvSpPr>
        <p:spPr>
          <a:xfrm>
            <a:off x="8324215" y="5993130"/>
            <a:ext cx="35058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5" name="文本框 24"/>
          <p:cNvSpPr txBox="1"/>
          <p:nvPr>
            <p:custDataLst>
              <p:tags r:id="rId18"/>
            </p:custDataLst>
          </p:nvPr>
        </p:nvSpPr>
        <p:spPr>
          <a:xfrm>
            <a:off x="4269105" y="5993130"/>
            <a:ext cx="3784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sym typeface="+mn-ea"/>
            </a:endParaRPr>
          </a:p>
        </p:txBody>
      </p:sp>
    </p:spTree>
    <p:custDataLst>
      <p:tags r:id="rId1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414.15,&quot;left&quot;:28.7,&quot;top&quot;:79.45,&quot;width&quot;:902.8}"/>
</p:tagLst>
</file>

<file path=ppt/tags/tag21.xml><?xml version="1.0" encoding="utf-8"?>
<p:tagLst xmlns:p="http://schemas.openxmlformats.org/presentationml/2006/main">
  <p:tag name="KSO_WM_DIAGRAM_VIRTUALLY_FRAME" val="{&quot;height&quot;:414.15,&quot;left&quot;:28.7,&quot;top&quot;:79.45,&quot;width&quot;:902.8}"/>
</p:tagLst>
</file>

<file path=ppt/tags/tag22.xml><?xml version="1.0" encoding="utf-8"?>
<p:tagLst xmlns:p="http://schemas.openxmlformats.org/presentationml/2006/main">
  <p:tag name="KSO_WM_DIAGRAM_VIRTUALLY_FRAME" val="{&quot;height&quot;:414.15,&quot;left&quot;:28.7,&quot;top&quot;:79.45,&quot;width&quot;:902.8}"/>
</p:tagLst>
</file>

<file path=ppt/tags/tag23.xml><?xml version="1.0" encoding="utf-8"?>
<p:tagLst xmlns:p="http://schemas.openxmlformats.org/presentationml/2006/main">
  <p:tag name="KSO_WM_DIAGRAM_VIRTUALLY_FRAME" val="{&quot;height&quot;:414.15,&quot;left&quot;:28.7,&quot;top&quot;:79.45,&quot;width&quot;:902.8}"/>
</p:tagLst>
</file>

<file path=ppt/tags/tag24.xml><?xml version="1.0" encoding="utf-8"?>
<p:tagLst xmlns:p="http://schemas.openxmlformats.org/presentationml/2006/main">
  <p:tag name="KSO_WM_DIAGRAM_VIRTUALLY_FRAME" val="{&quot;height&quot;:414.15,&quot;left&quot;:28.7,&quot;top&quot;:79.45,&quot;width&quot;:902.8}"/>
</p:tagLst>
</file>

<file path=ppt/tags/tag25.xml><?xml version="1.0" encoding="utf-8"?>
<p:tagLst xmlns:p="http://schemas.openxmlformats.org/presentationml/2006/main">
  <p:tag name="KSO_WM_DIAGRAM_VIRTUALLY_FRAME" val="{&quot;height&quot;:414.15,&quot;left&quot;:28.7,&quot;top&quot;:79.45,&quot;width&quot;:902.8}"/>
</p:tagLst>
</file>

<file path=ppt/tags/tag26.xml><?xml version="1.0" encoding="utf-8"?>
<p:tagLst xmlns:p="http://schemas.openxmlformats.org/presentationml/2006/main">
  <p:tag name="KSO_WM_DIAGRAM_VIRTUALLY_FRAME" val="{&quot;height&quot;:414.15,&quot;left&quot;:28.7,&quot;top&quot;:79.45,&quot;width&quot;:902.8}"/>
</p:tagLst>
</file>

<file path=ppt/tags/tag27.xml><?xml version="1.0" encoding="utf-8"?>
<p:tagLst xmlns:p="http://schemas.openxmlformats.org/presentationml/2006/main">
  <p:tag name="KSO_WM_DIAGRAM_VIRTUALLY_FRAME" val="{&quot;height&quot;:414.15,&quot;left&quot;:28.7,&quot;top&quot;:79.45,&quot;width&quot;:902.8}"/>
</p:tagLst>
</file>

<file path=ppt/tags/tag28.xml><?xml version="1.0" encoding="utf-8"?>
<p:tagLst xmlns:p="http://schemas.openxmlformats.org/presentationml/2006/main">
  <p:tag name="KSO_WM_DIAGRAM_VIRTUALLY_FRAME" val="{&quot;height&quot;:414.15,&quot;left&quot;:28.7,&quot;top&quot;:79.45,&quot;width&quot;:902.8}"/>
</p:tagLst>
</file>

<file path=ppt/tags/tag29.xml><?xml version="1.0" encoding="utf-8"?>
<p:tagLst xmlns:p="http://schemas.openxmlformats.org/presentationml/2006/main">
  <p:tag name="KSO_WM_DIAGRAM_VIRTUALLY_FRAME" val="{&quot;height&quot;:414.15,&quot;left&quot;:28.7,&quot;top&quot;:79.45,&quot;width&quot;:902.8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414.15,&quot;left&quot;:28.7,&quot;top&quot;:79.45,&quot;width&quot;:902.8}"/>
</p:tagLst>
</file>

<file path=ppt/tags/tag31.xml><?xml version="1.0" encoding="utf-8"?>
<p:tagLst xmlns:p="http://schemas.openxmlformats.org/presentationml/2006/main">
  <p:tag name="KSO_WM_DIAGRAM_VIRTUALLY_FRAME" val="{&quot;height&quot;:414.15,&quot;left&quot;:28.7,&quot;top&quot;:79.45,&quot;width&quot;:902.8}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commondata" val="eyJoZGlkIjoiODc3ODQzMGUxZTBjYTBhNGRiMTVhNzE4MzhhYmZlNzM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Times New Roman</vt:lpstr>
      <vt:lpstr>Arial Unicode MS</vt:lpstr>
      <vt:lpstr>Calibri</vt:lpstr>
      <vt:lpstr>Office 主题​​</vt:lpstr>
      <vt:lpstr>杭州e赛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240</cp:revision>
  <dcterms:created xsi:type="dcterms:W3CDTF">2019-06-19T02:08:00Z</dcterms:created>
  <dcterms:modified xsi:type="dcterms:W3CDTF">2025-04-25T07:49:28Z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3E3BD9E98B624B108D4A6BD97F7593CE_12</vt:lpwstr>
  </property>
</Properties>
</file>