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364" userDrawn="1">
          <p15:clr>
            <a:srgbClr val="A4A3A4"/>
          </p15:clr>
        </p15:guide>
        <p15:guide id="3" pos="7384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8" orient="horz" pos="3885" userDrawn="1">
          <p15:clr>
            <a:srgbClr val="A4A3A4"/>
          </p15:clr>
        </p15:guide>
        <p15:guide id="6" pos="4969" userDrawn="1">
          <p15:clr>
            <a:srgbClr val="A4A3A4"/>
          </p15:clr>
        </p15:guide>
        <p15:guide id="7" pos="2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84"/>
        <p:guide pos="364"/>
        <p:guide pos="7384"/>
        <p:guide orient="horz" pos="644"/>
        <p:guide orient="horz" pos="3885"/>
        <p:guide pos="4969"/>
        <p:guide pos="269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3236913" y="615950"/>
            <a:ext cx="8955088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9" descr="试俱LOGO+R"/>
          <p:cNvPicPr>
            <a:picLocks noChangeAspect="1"/>
          </p:cNvPicPr>
          <p:nvPr userDrawn="1"/>
        </p:nvPicPr>
        <p:blipFill>
          <a:blip r:embed="rId2"/>
          <a:srcRect t="20313" b="21979"/>
          <a:stretch>
            <a:fillRect/>
          </a:stretch>
        </p:blipFill>
        <p:spPr>
          <a:xfrm>
            <a:off x="327025" y="214313"/>
            <a:ext cx="2906713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2" descr="a7a756c211b02af0ecd73b7417b0f30"/>
          <p:cNvPicPr>
            <a:picLocks noChangeAspect="1"/>
          </p:cNvPicPr>
          <p:nvPr userDrawn="1"/>
        </p:nvPicPr>
        <p:blipFill>
          <a:blip r:embed="rId3"/>
          <a:srcRect l="2113" t="16689" r="7104" b="14987"/>
          <a:stretch>
            <a:fillRect/>
          </a:stretch>
        </p:blipFill>
        <p:spPr>
          <a:xfrm>
            <a:off x="381000" y="160338"/>
            <a:ext cx="2757488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900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88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5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7.xml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1820" y="1012825"/>
            <a:ext cx="11102340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738" y="1012825"/>
            <a:ext cx="11114088" cy="635000"/>
          </a:xfrm>
        </p:spPr>
        <p:txBody>
          <a:bodyPr lIns="90000" tIns="46800" rIns="90000" bIns="46800" rtlCol="0"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重庆巫山机场</a:t>
            </a:r>
            <a:r>
              <a:rPr kumimoji="0" lang="en-US" altLang="zh-CN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试驾场地</a:t>
            </a:r>
            <a:endParaRPr kumimoji="0" sz="2800" b="1" i="0" u="none" strike="noStrike" kern="1200" cap="none" spc="30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1820" y="6156325"/>
            <a:ext cx="1110234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 fontAlgn="auto">
              <a:spcBef>
                <a:spcPts val="1420"/>
              </a:spcBef>
            </a:pP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重庆巫山机场试驾场地，位于</a:t>
            </a:r>
            <a:r>
              <a:rPr lang="zh-CN" altLang="en-US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重庆市巫山县曲尺乡，停机坪长</a:t>
            </a:r>
            <a:r>
              <a:rPr lang="en-US" alt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250m</a:t>
            </a:r>
            <a:r>
              <a:rPr lang="zh-CN" altLang="en-US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，宽</a:t>
            </a:r>
            <a:r>
              <a:rPr lang="en-US" alt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140m</a:t>
            </a:r>
            <a:r>
              <a:rPr lang="zh-CN" altLang="en-US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，总面积</a:t>
            </a:r>
            <a:r>
              <a:rPr lang="en-US" alt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35000</a:t>
            </a:r>
            <a:r>
              <a:rPr lang="zh-CN" altLang="en-US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㎡，跑道长度</a:t>
            </a:r>
            <a:r>
              <a:rPr lang="en-US" alt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2.6km</a:t>
            </a:r>
            <a:r>
              <a:rPr lang="zh-CN" altLang="en-US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，可用于举办汽车试乘试驾、汽车性能测试及驾控培训等。</a:t>
            </a:r>
            <a:endParaRPr lang="zh-CN" altLang="en-US" sz="1200" b="1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6"/>
          <p:cNvSpPr txBox="1"/>
          <p:nvPr/>
        </p:nvSpPr>
        <p:spPr>
          <a:xfrm>
            <a:off x="7872095" y="3754120"/>
            <a:ext cx="3838575" cy="2304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场地面积：</a:t>
            </a:r>
            <a:r>
              <a:rPr lang="zh-CN" sz="1200">
                <a:latin typeface="微软雅黑" panose="020B0503020204020204" pitchFamily="34" charset="-122"/>
                <a:sym typeface="+mn-ea"/>
              </a:rPr>
              <a:t>停机坪长</a:t>
            </a:r>
            <a:r>
              <a:rPr lang="en-US" altLang="zh-CN" sz="1200">
                <a:latin typeface="微软雅黑" panose="020B0503020204020204" pitchFamily="34" charset="-122"/>
                <a:sym typeface="+mn-ea"/>
              </a:rPr>
              <a:t>250m </a:t>
            </a:r>
            <a:r>
              <a:rPr lang="zh-CN" altLang="en-US" sz="1200">
                <a:latin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>
                <a:latin typeface="微软雅黑" panose="020B0503020204020204" pitchFamily="34" charset="-122"/>
                <a:sym typeface="+mn-ea"/>
              </a:rPr>
              <a:t>140m </a:t>
            </a:r>
            <a:r>
              <a:rPr lang="zh-CN" altLang="en-US" sz="1200">
                <a:latin typeface="微软雅黑" panose="020B0503020204020204" pitchFamily="34" charset="-122"/>
                <a:sym typeface="+mn-ea"/>
              </a:rPr>
              <a:t>总面积</a:t>
            </a:r>
            <a:r>
              <a:rPr lang="en-US" altLang="zh-CN" sz="1200">
                <a:latin typeface="微软雅黑" panose="020B0503020204020204" pitchFamily="34" charset="-122"/>
                <a:sym typeface="+mn-ea"/>
              </a:rPr>
              <a:t>35000</a:t>
            </a:r>
            <a:r>
              <a:rPr lang="zh-CN" altLang="en-US" sz="1200">
                <a:latin typeface="微软雅黑" panose="020B0503020204020204" pitchFamily="34" charset="-122"/>
                <a:sym typeface="+mn-ea"/>
              </a:rPr>
              <a:t>㎡</a:t>
            </a:r>
            <a:r>
              <a:rPr lang="en-US" altLang="zh-CN" sz="1200">
                <a:latin typeface="微软雅黑" panose="020B0503020204020204" pitchFamily="34" charset="-122"/>
                <a:sym typeface="+mn-ea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sym typeface="+mn-ea"/>
              </a:rPr>
              <a:t>跑道场</a:t>
            </a:r>
            <a:r>
              <a:rPr lang="en-US" altLang="zh-CN" sz="1200">
                <a:latin typeface="微软雅黑" panose="020B0503020204020204" pitchFamily="34" charset="-122"/>
                <a:sym typeface="+mn-ea"/>
              </a:rPr>
              <a:t>2.6km </a:t>
            </a:r>
            <a:r>
              <a:rPr lang="zh-CN" altLang="en-US" sz="1200">
                <a:latin typeface="微软雅黑" panose="020B0503020204020204" pitchFamily="34" charset="-122"/>
                <a:sym typeface="+mn-ea"/>
              </a:rPr>
              <a:t>水泥硬化</a:t>
            </a:r>
            <a:r>
              <a:rPr lang="en-US" altLang="zh-CN" sz="1200">
                <a:latin typeface="微软雅黑" panose="020B0503020204020204" pitchFamily="34" charset="-122"/>
                <a:sym typeface="+mn-ea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sym typeface="+mn-ea"/>
              </a:rPr>
              <a:t>全封闭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供电供水：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380v/100kw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方便接水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配套设施：</a:t>
            </a:r>
            <a:r>
              <a: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rPr>
              <a:t>固定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洗手间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停车位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 descr="重庆巫山机场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230" y="1022350"/>
            <a:ext cx="7211060" cy="5100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605" y="986790"/>
            <a:ext cx="3796665" cy="2531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62330" y="33508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862330" y="602996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623435" y="33508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4623435" y="602996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8384540" y="335153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8384540" y="60305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" y="1022350"/>
            <a:ext cx="3423285" cy="2329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9595" y="1016635"/>
            <a:ext cx="3432175" cy="2334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6560" y="1022350"/>
            <a:ext cx="3519805" cy="23291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520" y="3695700"/>
            <a:ext cx="3423285" cy="23348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2135" y="3695700"/>
            <a:ext cx="3427095" cy="23348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6560" y="3685540"/>
            <a:ext cx="3500755" cy="233489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1.xml><?xml version="1.0" encoding="utf-8"?>
<p:tagLst xmlns:p="http://schemas.openxmlformats.org/presentationml/2006/main">
  <p:tag name="KSO_WM_DIAGRAM_VIRTUALLY_FRAME" val="{&quot;height&quot;:443.8,&quot;left&quot;:44.8,&quot;top&quot;:79.75,&quot;width&quot;:878.2}"/>
</p:tagLst>
</file>

<file path=ppt/tags/tag12.xml><?xml version="1.0" encoding="utf-8"?>
<p:tagLst xmlns:p="http://schemas.openxmlformats.org/presentationml/2006/main">
  <p:tag name="KSO_WM_DIAGRAM_VIRTUALLY_FRAME" val="{&quot;height&quot;:443.8,&quot;left&quot;:44.8,&quot;top&quot;:79.75,&quot;width&quot;:878.2}"/>
</p:tagLst>
</file>

<file path=ppt/tags/tag13.xml><?xml version="1.0" encoding="utf-8"?>
<p:tagLst xmlns:p="http://schemas.openxmlformats.org/presentationml/2006/main">
  <p:tag name="KSO_WM_DIAGRAM_VIRTUALLY_FRAME" val="{&quot;height&quot;:443.8,&quot;left&quot;:44.8,&quot;top&quot;:79.75,&quot;width&quot;:878.2}"/>
</p:tagLst>
</file>

<file path=ppt/tags/tag14.xml><?xml version="1.0" encoding="utf-8"?>
<p:tagLst xmlns:p="http://schemas.openxmlformats.org/presentationml/2006/main">
  <p:tag name="KSO_WM_DIAGRAM_VIRTUALLY_FRAME" val="{&quot;height&quot;:443.8,&quot;left&quot;:44.8,&quot;top&quot;:79.75,&quot;width&quot;:878.2}"/>
</p:tagLst>
</file>

<file path=ppt/tags/tag15.xml><?xml version="1.0" encoding="utf-8"?>
<p:tagLst xmlns:p="http://schemas.openxmlformats.org/presentationml/2006/main">
  <p:tag name="KSO_WM_DIAGRAM_VIRTUALLY_FRAME" val="{&quot;height&quot;:443.8,&quot;left&quot;:44.8,&quot;top&quot;:79.75,&quot;width&quot;:878.2}"/>
</p:tagLst>
</file>

<file path=ppt/tags/tag16.xml><?xml version="1.0" encoding="utf-8"?>
<p:tagLst xmlns:p="http://schemas.openxmlformats.org/presentationml/2006/main">
  <p:tag name="KSO_WM_DIAGRAM_VIRTUALLY_FRAME" val="{&quot;height&quot;:443.8,&quot;left&quot;:44.8,&quot;top&quot;:79.75,&quot;width&quot;:878.2}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8.xml><?xml version="1.0" encoding="utf-8"?>
<p:tagLst xmlns:p="http://schemas.openxmlformats.org/presentationml/2006/main">
  <p:tag name="COMMONDATA" val="eyJoZGlkIjoiOWIxYjkzMjc4NDY0ODk3ODM0Mzk1YjQwYzJlY2RjYWQifQ=="/>
  <p:tag name="KSO_WPP_MARK_KEY" val="5a465501-b5c5-403d-adcc-f88cab51cd95"/>
  <p:tag name="commondata" val="eyJoZGlkIjoiODc3ODQzMGUxZTBjYTBhNGRiMTVhNzE4MzhhYmZlNzM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重庆巫山机场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382</cp:revision>
  <dcterms:created xsi:type="dcterms:W3CDTF">2019-06-19T02:08:00Z</dcterms:created>
  <dcterms:modified xsi:type="dcterms:W3CDTF">2024-12-23T08:45:22Z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F601896DEDA6457CB4AB3FA0F6480B51_13</vt:lpwstr>
  </property>
</Properties>
</file>